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4"/>
  </p:notesMasterIdLst>
  <p:handoutMasterIdLst>
    <p:handoutMasterId r:id="rId45"/>
  </p:handoutMasterIdLst>
  <p:sldIdLst>
    <p:sldId id="256" r:id="rId5"/>
    <p:sldId id="257" r:id="rId6"/>
    <p:sldId id="258" r:id="rId7"/>
    <p:sldId id="272" r:id="rId8"/>
    <p:sldId id="273" r:id="rId9"/>
    <p:sldId id="262"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FB0C66-207E-9340-BFB3-52FEE8B21C35}" v="62" dt="2023-11-12T23:01:53.5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16" autoAdjust="0"/>
    <p:restoredTop sz="44898" autoAdjust="0"/>
  </p:normalViewPr>
  <p:slideViewPr>
    <p:cSldViewPr snapToGrid="0">
      <p:cViewPr varScale="1">
        <p:scale>
          <a:sx n="53" d="100"/>
          <a:sy n="53" d="100"/>
        </p:scale>
        <p:origin x="2760" y="1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11/28/23</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11/28/23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2024 Academy of Medicine EMS protocol updates training.  I’m Tom Charlton, one of the co-chairs of the Protocol Committee.  On behalf of Kevin Richards, Dane </a:t>
            </a:r>
            <a:r>
              <a:rPr lang="en-US" dirty="0" err="1"/>
              <a:t>Fienning</a:t>
            </a:r>
            <a:r>
              <a:rPr lang="en-US" dirty="0"/>
              <a:t>, Lauren Duffy and myself, thank you for the great collaboration amongst the Protocol Committee to produce these changes and additions.  As always, the Protocol Committee is an open meeting, and we encourage anyone who wants to join us to attend a meeting.  The meeting is not limited to officers; in fact we encourage line-staff to attend as well.  We would also like to thank the previous co-chairs of this committee, Dr. Woods Curry and Asst Chief Paul Gallo.  Their years of service to the committee is appreciated and we hope to maintain the level of involvement they achieved.</a:t>
            </a:r>
          </a:p>
          <a:p>
            <a:endParaRPr lang="en-US" dirty="0"/>
          </a:p>
          <a:p>
            <a:r>
              <a:rPr lang="en-US" dirty="0"/>
              <a:t>Lets get on with the training.</a:t>
            </a:r>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398081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C303, Unstable wide complex tachycardia was only changed to accommodate the midazolam dosing standardization.</a:t>
            </a:r>
          </a:p>
        </p:txBody>
      </p:sp>
      <p:sp>
        <p:nvSpPr>
          <p:cNvPr id="4" name="Slide Number Placeholder 3"/>
          <p:cNvSpPr>
            <a:spLocks noGrp="1"/>
          </p:cNvSpPr>
          <p:nvPr>
            <p:ph type="sldNum" sz="quarter" idx="5"/>
          </p:nvPr>
        </p:nvSpPr>
        <p:spPr/>
        <p:txBody>
          <a:bodyPr/>
          <a:lstStyle/>
          <a:p>
            <a:fld id="{22289C57-55D7-40A4-A101-E74FAC7A092B}" type="slidenum">
              <a:rPr lang="en-US" smtClean="0"/>
              <a:t>10</a:t>
            </a:fld>
            <a:endParaRPr lang="en-US" dirty="0"/>
          </a:p>
        </p:txBody>
      </p:sp>
    </p:spTree>
    <p:extLst>
      <p:ext uri="{BB962C8B-B14F-4D97-AF65-F5344CB8AC3E}">
        <p14:creationId xmlns:p14="http://schemas.microsoft.com/office/powerpoint/2010/main" val="3769606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C306, unstable narrow complex tachycardia was also only changed to reflect the midazolam dosing standardization.</a:t>
            </a:r>
          </a:p>
        </p:txBody>
      </p:sp>
      <p:sp>
        <p:nvSpPr>
          <p:cNvPr id="4" name="Slide Number Placeholder 3"/>
          <p:cNvSpPr>
            <a:spLocks noGrp="1"/>
          </p:cNvSpPr>
          <p:nvPr>
            <p:ph type="sldNum" sz="quarter" idx="5"/>
          </p:nvPr>
        </p:nvSpPr>
        <p:spPr/>
        <p:txBody>
          <a:bodyPr/>
          <a:lstStyle/>
          <a:p>
            <a:fld id="{22289C57-55D7-40A4-A101-E74FAC7A092B}" type="slidenum">
              <a:rPr lang="en-US" smtClean="0"/>
              <a:t>11</a:t>
            </a:fld>
            <a:endParaRPr lang="en-US" dirty="0"/>
          </a:p>
        </p:txBody>
      </p:sp>
    </p:spTree>
    <p:extLst>
      <p:ext uri="{BB962C8B-B14F-4D97-AF65-F5344CB8AC3E}">
        <p14:creationId xmlns:p14="http://schemas.microsoft.com/office/powerpoint/2010/main" val="2949644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M410, seizures, was also updated to reflect the standard doses previously called for in this protocol.  They are now presented in a dosing table similar to the other protocols with midazolam.  I want to draw attention to the fact that midazolam 10mg IM is still the preferred first line dose of midazolam for an actively seizing patient that does not already have access prior to the seizure.</a:t>
            </a:r>
          </a:p>
        </p:txBody>
      </p:sp>
      <p:sp>
        <p:nvSpPr>
          <p:cNvPr id="4" name="Slide Number Placeholder 3"/>
          <p:cNvSpPr>
            <a:spLocks noGrp="1"/>
          </p:cNvSpPr>
          <p:nvPr>
            <p:ph type="sldNum" sz="quarter" idx="5"/>
          </p:nvPr>
        </p:nvSpPr>
        <p:spPr/>
        <p:txBody>
          <a:bodyPr/>
          <a:lstStyle/>
          <a:p>
            <a:fld id="{22289C57-55D7-40A4-A101-E74FAC7A092B}" type="slidenum">
              <a:rPr lang="en-US" smtClean="0"/>
              <a:t>12</a:t>
            </a:fld>
            <a:endParaRPr lang="en-US" dirty="0"/>
          </a:p>
        </p:txBody>
      </p:sp>
    </p:spTree>
    <p:extLst>
      <p:ext uri="{BB962C8B-B14F-4D97-AF65-F5344CB8AC3E}">
        <p14:creationId xmlns:p14="http://schemas.microsoft.com/office/powerpoint/2010/main" val="131675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M412, hypothermia has two changes.  Recent AHA/ILCOR guidelines have changed to reflect the lack of evidence supporting altered ACLS protocols in hypothermic arrests.  The recommendation is now to treat hypothermic arrests similarly to other cardiac arrests.  Follow ACLS guidelines, with the addition of trying to re-warm the patient.</a:t>
            </a:r>
          </a:p>
          <a:p>
            <a:endParaRPr lang="en-US" dirty="0"/>
          </a:p>
          <a:p>
            <a:r>
              <a:rPr lang="en-US" dirty="0"/>
              <a:t>A minor typo was corrected reflecting that the appropriate temperature for warmed-air rewarming is 108 degrees </a:t>
            </a:r>
            <a:r>
              <a:rPr lang="en-US" dirty="0" err="1"/>
              <a:t>Farenheit</a:t>
            </a:r>
            <a:r>
              <a:rPr lang="en-US" dirty="0"/>
              <a:t> to 115 degrees </a:t>
            </a:r>
            <a:r>
              <a:rPr lang="en-US" dirty="0" err="1"/>
              <a:t>Farenheit</a:t>
            </a:r>
            <a:r>
              <a:rPr lang="en-US" dirty="0"/>
              <a:t>.</a:t>
            </a:r>
          </a:p>
        </p:txBody>
      </p:sp>
      <p:sp>
        <p:nvSpPr>
          <p:cNvPr id="4" name="Slide Number Placeholder 3"/>
          <p:cNvSpPr>
            <a:spLocks noGrp="1"/>
          </p:cNvSpPr>
          <p:nvPr>
            <p:ph type="sldNum" sz="quarter" idx="5"/>
          </p:nvPr>
        </p:nvSpPr>
        <p:spPr/>
        <p:txBody>
          <a:bodyPr/>
          <a:lstStyle/>
          <a:p>
            <a:fld id="{22289C57-55D7-40A4-A101-E74FAC7A092B}" type="slidenum">
              <a:rPr lang="en-US" smtClean="0"/>
              <a:t>13</a:t>
            </a:fld>
            <a:endParaRPr lang="en-US" dirty="0"/>
          </a:p>
        </p:txBody>
      </p:sp>
    </p:spTree>
    <p:extLst>
      <p:ext uri="{BB962C8B-B14F-4D97-AF65-F5344CB8AC3E}">
        <p14:creationId xmlns:p14="http://schemas.microsoft.com/office/powerpoint/2010/main" val="275731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M413, hyperthermia and heat related emergencies has several changes.  There is significant evidence that commonly used means of obtaining a temperature, such as sub-lingual, axillary, tympanic, and temporal, are not accurate and cannot be relied upon for temperature-sensitive diagnoses.  The only reliable method of core temperature measurement that EMS has access to is rectal.  In order to obtain a true core temperature in a heat-stroke patient, rectal probe temperatures should be obtained.  In the absence of rectal temperature, patients suspected of heat stroke should be cooled by immersion cooling, which we will go over momentarily.  A reminder that heat stroke is defined as a core temperature of greater than or equal to 104 degrees </a:t>
            </a:r>
            <a:r>
              <a:rPr lang="en-US" dirty="0" err="1"/>
              <a:t>farenheit</a:t>
            </a:r>
            <a:r>
              <a:rPr lang="en-US" dirty="0"/>
              <a:t> plus neurological symptoms.  If you are unable to obtain a core temperature, but suspect that your patient is suffering from heat stroke, you should actively cool them by immersion cooling.</a:t>
            </a:r>
          </a:p>
        </p:txBody>
      </p:sp>
      <p:sp>
        <p:nvSpPr>
          <p:cNvPr id="4" name="Slide Number Placeholder 3"/>
          <p:cNvSpPr>
            <a:spLocks noGrp="1"/>
          </p:cNvSpPr>
          <p:nvPr>
            <p:ph type="sldNum" sz="quarter" idx="5"/>
          </p:nvPr>
        </p:nvSpPr>
        <p:spPr/>
        <p:txBody>
          <a:bodyPr/>
          <a:lstStyle/>
          <a:p>
            <a:fld id="{22289C57-55D7-40A4-A101-E74FAC7A092B}" type="slidenum">
              <a:rPr lang="en-US" smtClean="0"/>
              <a:t>14</a:t>
            </a:fld>
            <a:endParaRPr lang="en-US" dirty="0"/>
          </a:p>
        </p:txBody>
      </p:sp>
    </p:spTree>
    <p:extLst>
      <p:ext uri="{BB962C8B-B14F-4D97-AF65-F5344CB8AC3E}">
        <p14:creationId xmlns:p14="http://schemas.microsoft.com/office/powerpoint/2010/main" val="903925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heat stroke, temperature is brain.  These patients have dangerously elevated temperatures that is actively damaging organ systems.  Without rapid cooling, these patients are at significant risk of permanent damage and death.  Even with aggressive cooling, a not insignificant number of these patients will have lasting neurological or other injuries to their organs.</a:t>
            </a:r>
          </a:p>
          <a:p>
            <a:endParaRPr lang="en-US" dirty="0"/>
          </a:p>
          <a:p>
            <a:r>
              <a:rPr lang="en-US" dirty="0"/>
              <a:t>Immersion cooling is the most effective way of rapidly cooling a heat stroke victim.  Many sports medicine teams have now purchased their own immersion cooling devices, however it is relatively straight forward to create our own for EMS.</a:t>
            </a:r>
          </a:p>
          <a:p>
            <a:endParaRPr lang="en-US" dirty="0"/>
          </a:p>
          <a:p>
            <a:r>
              <a:rPr lang="en-US" dirty="0"/>
              <a:t>First, obtain a body bag.  Place your patient face up in the body bag and begin dumping water, </a:t>
            </a:r>
            <a:r>
              <a:rPr lang="en-US" dirty="0" err="1"/>
              <a:t>prefereably</a:t>
            </a:r>
            <a:r>
              <a:rPr lang="en-US" dirty="0"/>
              <a:t> with ice, into the body bag.  The idea is to immerse as much of the patient as possible, without obviously covering their head.  Because of the logistics involved with this, it is best to cool the patient first, then transport.  Trying to transport while having a patient immersed is not recommended.</a:t>
            </a:r>
          </a:p>
          <a:p>
            <a:endParaRPr lang="en-US" dirty="0"/>
          </a:p>
          <a:p>
            <a:r>
              <a:rPr lang="en-US" dirty="0"/>
              <a:t>The patient should be cooled until mentation improves, or their core temperature reaches less than 101 degrees </a:t>
            </a:r>
            <a:r>
              <a:rPr lang="en-US" dirty="0" err="1"/>
              <a:t>farenheit</a:t>
            </a:r>
            <a:r>
              <a:rPr lang="en-US" dirty="0"/>
              <a:t>, or for 20 minutes.  At the 20 minute mark, you should contact medical control if the patient has not improved.</a:t>
            </a:r>
          </a:p>
          <a:p>
            <a:endParaRPr lang="en-US" dirty="0"/>
          </a:p>
          <a:p>
            <a:r>
              <a:rPr lang="en-US" dirty="0"/>
              <a:t>If your patient has other medical concerns, such as seizure, respiratory failure, and other life-threatening emergency conditions, it may be appropriate to rapidly transport instead of cooling on scene.  Please document accordingly.</a:t>
            </a:r>
          </a:p>
          <a:p>
            <a:endParaRPr lang="en-US" dirty="0"/>
          </a:p>
          <a:p>
            <a:r>
              <a:rPr lang="en-US" dirty="0"/>
              <a:t>Additionally, if you are unable to obtain the necessary water with or without ice, it may be appropriate to transport with what cooling you do have available.  Remember, that this is not ideal, and allows the elevated temperature to continue harming the patient.</a:t>
            </a:r>
          </a:p>
          <a:p>
            <a:endParaRPr lang="en-US" dirty="0"/>
          </a:p>
          <a:p>
            <a:r>
              <a:rPr lang="en-US" dirty="0"/>
              <a:t>COOL FIRST, TRANSPORT SECOND.</a:t>
            </a:r>
          </a:p>
        </p:txBody>
      </p:sp>
      <p:sp>
        <p:nvSpPr>
          <p:cNvPr id="4" name="Slide Number Placeholder 3"/>
          <p:cNvSpPr>
            <a:spLocks noGrp="1"/>
          </p:cNvSpPr>
          <p:nvPr>
            <p:ph type="sldNum" sz="quarter" idx="5"/>
          </p:nvPr>
        </p:nvSpPr>
        <p:spPr/>
        <p:txBody>
          <a:bodyPr/>
          <a:lstStyle/>
          <a:p>
            <a:fld id="{22289C57-55D7-40A4-A101-E74FAC7A092B}" type="slidenum">
              <a:rPr lang="en-US" smtClean="0"/>
              <a:t>15</a:t>
            </a:fld>
            <a:endParaRPr lang="en-US" dirty="0"/>
          </a:p>
        </p:txBody>
      </p:sp>
    </p:spTree>
    <p:extLst>
      <p:ext uri="{BB962C8B-B14F-4D97-AF65-F5344CB8AC3E}">
        <p14:creationId xmlns:p14="http://schemas.microsoft.com/office/powerpoint/2010/main" val="1075578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patients with heat-related illnesses may suffer from dilutional hyponatremia.  We have done a good job of educating the public that remaining hydrated in hot weather, and while exercising, is important.  However, sometimes people will over-hydrate using water.  When patients are actively exerting themselves for a long time, typically during long-distance marathons or roofers, the body will lose a significant amount of our salts through our sweat.  It’s what makes your t-shirt crunchy after a workout.  If all the patient is hydrating with is water, the remaining blood salts become diluted, lowering the effectiveness of those salts in your bodily functions.  If you have a suspected heat stroke, but their mentation is not improving with cooling, the patient may instead be suffering from this condition.  Contact medical control, discuss your concerns, and you likely will be told to transport the patient.  Obtain IV access if able with gentle rehydration if not otherwise hypotensive.</a:t>
            </a:r>
          </a:p>
        </p:txBody>
      </p:sp>
      <p:sp>
        <p:nvSpPr>
          <p:cNvPr id="4" name="Slide Number Placeholder 3"/>
          <p:cNvSpPr>
            <a:spLocks noGrp="1"/>
          </p:cNvSpPr>
          <p:nvPr>
            <p:ph type="sldNum" sz="quarter" idx="5"/>
          </p:nvPr>
        </p:nvSpPr>
        <p:spPr/>
        <p:txBody>
          <a:bodyPr/>
          <a:lstStyle/>
          <a:p>
            <a:fld id="{22289C57-55D7-40A4-A101-E74FAC7A092B}" type="slidenum">
              <a:rPr lang="en-US" smtClean="0"/>
              <a:t>16</a:t>
            </a:fld>
            <a:endParaRPr lang="en-US" dirty="0"/>
          </a:p>
        </p:txBody>
      </p:sp>
    </p:spTree>
    <p:extLst>
      <p:ext uri="{BB962C8B-B14F-4D97-AF65-F5344CB8AC3E}">
        <p14:creationId xmlns:p14="http://schemas.microsoft.com/office/powerpoint/2010/main" val="1413076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S501, head or spinal trauma has several updates.  New end-tidal carbon dioxide levels have been added.  If the patient is actively being bagged, the respiratory rate should be roughly 10 breaths per minute, targeting an end-tidal of 35 to 45 mmHg.</a:t>
            </a:r>
          </a:p>
          <a:p>
            <a:endParaRPr lang="en-US" dirty="0"/>
          </a:p>
          <a:p>
            <a:r>
              <a:rPr lang="en-US" dirty="0"/>
              <a:t>An additional note has been added calling out that there are three conditions we can prevent in the field that are known to worsen outcomes in head injury patients.  These are the “</a:t>
            </a:r>
            <a:r>
              <a:rPr lang="en-US" dirty="0" err="1"/>
              <a:t>h-bombs</a:t>
            </a:r>
            <a:r>
              <a:rPr lang="en-US" dirty="0"/>
              <a:t>”.  Hyperventilation, Hypotension, and Hypoxia.  Aggressively treat these conditions to prevent further harm to the patient.</a:t>
            </a:r>
          </a:p>
        </p:txBody>
      </p:sp>
      <p:sp>
        <p:nvSpPr>
          <p:cNvPr id="4" name="Slide Number Placeholder 3"/>
          <p:cNvSpPr>
            <a:spLocks noGrp="1"/>
          </p:cNvSpPr>
          <p:nvPr>
            <p:ph type="sldNum" sz="quarter" idx="5"/>
          </p:nvPr>
        </p:nvSpPr>
        <p:spPr/>
        <p:txBody>
          <a:bodyPr/>
          <a:lstStyle/>
          <a:p>
            <a:fld id="{22289C57-55D7-40A4-A101-E74FAC7A092B}" type="slidenum">
              <a:rPr lang="en-US" smtClean="0"/>
              <a:t>17</a:t>
            </a:fld>
            <a:endParaRPr lang="en-US" dirty="0"/>
          </a:p>
        </p:txBody>
      </p:sp>
    </p:spTree>
    <p:extLst>
      <p:ext uri="{BB962C8B-B14F-4D97-AF65-F5344CB8AC3E}">
        <p14:creationId xmlns:p14="http://schemas.microsoft.com/office/powerpoint/2010/main" val="840305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S502, major burns, has several updates.</a:t>
            </a:r>
          </a:p>
          <a:p>
            <a:endParaRPr lang="en-US" dirty="0"/>
          </a:p>
          <a:p>
            <a:r>
              <a:rPr lang="en-US" dirty="0"/>
              <a:t>We added respiratory symptoms as one of the inclusion criteria.  These include shortness of breath, cough, and hoarseness.  This may indicate airway burns and should be aggressively managed.</a:t>
            </a:r>
          </a:p>
          <a:p>
            <a:endParaRPr lang="en-US" dirty="0"/>
          </a:p>
          <a:p>
            <a:r>
              <a:rPr lang="en-US" dirty="0"/>
              <a:t>Clarification was provided that after removing clothing, the patient should be dressed with a clean dry sheet.</a:t>
            </a:r>
          </a:p>
          <a:p>
            <a:endParaRPr lang="en-US" dirty="0"/>
          </a:p>
          <a:p>
            <a:r>
              <a:rPr lang="en-US" dirty="0"/>
              <a:t>IV fluid administration is now age specific.  Less than five year </a:t>
            </a:r>
            <a:r>
              <a:rPr lang="en-US" dirty="0" err="1"/>
              <a:t>olds</a:t>
            </a:r>
            <a:r>
              <a:rPr lang="en-US" dirty="0"/>
              <a:t> should be guided by medical control.  Five year </a:t>
            </a:r>
            <a:r>
              <a:rPr lang="en-US" dirty="0" err="1"/>
              <a:t>olds</a:t>
            </a:r>
            <a:r>
              <a:rPr lang="en-US" dirty="0"/>
              <a:t> should be given crystalloid fluids at 125mL/hr.  Six to thirteen year </a:t>
            </a:r>
            <a:r>
              <a:rPr lang="en-US" dirty="0" err="1"/>
              <a:t>olds</a:t>
            </a:r>
            <a:r>
              <a:rPr lang="en-US" dirty="0"/>
              <a:t> should be given 250 mL/hr.  Patients older than 13 should be given 500 mL/hr.</a:t>
            </a:r>
          </a:p>
          <a:p>
            <a:endParaRPr lang="en-US" dirty="0"/>
          </a:p>
          <a:p>
            <a:r>
              <a:rPr lang="en-US" dirty="0"/>
              <a:t>The protocol also deleted first degree burns </a:t>
            </a:r>
            <a:r>
              <a:rPr lang="en-US" dirty="0" err="1"/>
              <a:t>etc</a:t>
            </a:r>
            <a:r>
              <a:rPr lang="en-US" dirty="0"/>
              <a:t>, and instead now reflects modern thickness-based terms for burns.</a:t>
            </a:r>
          </a:p>
        </p:txBody>
      </p:sp>
      <p:sp>
        <p:nvSpPr>
          <p:cNvPr id="4" name="Slide Number Placeholder 3"/>
          <p:cNvSpPr>
            <a:spLocks noGrp="1"/>
          </p:cNvSpPr>
          <p:nvPr>
            <p:ph type="sldNum" sz="quarter" idx="5"/>
          </p:nvPr>
        </p:nvSpPr>
        <p:spPr/>
        <p:txBody>
          <a:bodyPr/>
          <a:lstStyle/>
          <a:p>
            <a:fld id="{22289C57-55D7-40A4-A101-E74FAC7A092B}" type="slidenum">
              <a:rPr lang="en-US" smtClean="0"/>
              <a:t>18</a:t>
            </a:fld>
            <a:endParaRPr lang="en-US" dirty="0"/>
          </a:p>
        </p:txBody>
      </p:sp>
    </p:spTree>
    <p:extLst>
      <p:ext uri="{BB962C8B-B14F-4D97-AF65-F5344CB8AC3E}">
        <p14:creationId xmlns:p14="http://schemas.microsoft.com/office/powerpoint/2010/main" val="2345924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S506, administration of TXA added as criteria “concern for severe internal or external hemorrhage, or patient will likely be a candidate for a blood transfusion.”</a:t>
            </a:r>
          </a:p>
          <a:p>
            <a:endParaRPr lang="en-US" dirty="0"/>
          </a:p>
          <a:p>
            <a:r>
              <a:rPr lang="en-US" dirty="0"/>
              <a:t>A normal vital signs chart was updated.</a:t>
            </a:r>
          </a:p>
        </p:txBody>
      </p:sp>
      <p:sp>
        <p:nvSpPr>
          <p:cNvPr id="4" name="Slide Number Placeholder 3"/>
          <p:cNvSpPr>
            <a:spLocks noGrp="1"/>
          </p:cNvSpPr>
          <p:nvPr>
            <p:ph type="sldNum" sz="quarter" idx="5"/>
          </p:nvPr>
        </p:nvSpPr>
        <p:spPr/>
        <p:txBody>
          <a:bodyPr/>
          <a:lstStyle/>
          <a:p>
            <a:fld id="{22289C57-55D7-40A4-A101-E74FAC7A092B}" type="slidenum">
              <a:rPr lang="en-US" smtClean="0"/>
              <a:t>19</a:t>
            </a:fld>
            <a:endParaRPr lang="en-US" dirty="0"/>
          </a:p>
        </p:txBody>
      </p:sp>
    </p:spTree>
    <p:extLst>
      <p:ext uri="{BB962C8B-B14F-4D97-AF65-F5344CB8AC3E}">
        <p14:creationId xmlns:p14="http://schemas.microsoft.com/office/powerpoint/2010/main" val="389083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 typical for physician presentations, I have no disclosures to report.</a:t>
            </a:r>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dirty="0"/>
          </a:p>
        </p:txBody>
      </p:sp>
    </p:spTree>
    <p:extLst>
      <p:ext uri="{BB962C8B-B14F-4D97-AF65-F5344CB8AC3E}">
        <p14:creationId xmlns:p14="http://schemas.microsoft.com/office/powerpoint/2010/main" val="2833371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S507, special trauma situations was updated to refer crush injury patients to the calcium administration protocol.  This will be discussed later.</a:t>
            </a:r>
          </a:p>
        </p:txBody>
      </p:sp>
      <p:sp>
        <p:nvSpPr>
          <p:cNvPr id="4" name="Slide Number Placeholder 3"/>
          <p:cNvSpPr>
            <a:spLocks noGrp="1"/>
          </p:cNvSpPr>
          <p:nvPr>
            <p:ph type="sldNum" sz="quarter" idx="5"/>
          </p:nvPr>
        </p:nvSpPr>
        <p:spPr/>
        <p:txBody>
          <a:bodyPr/>
          <a:lstStyle/>
          <a:p>
            <a:fld id="{22289C57-55D7-40A4-A101-E74FAC7A092B}" type="slidenum">
              <a:rPr lang="en-US" smtClean="0"/>
              <a:t>20</a:t>
            </a:fld>
            <a:endParaRPr lang="en-US" dirty="0"/>
          </a:p>
        </p:txBody>
      </p:sp>
    </p:spTree>
    <p:extLst>
      <p:ext uri="{BB962C8B-B14F-4D97-AF65-F5344CB8AC3E}">
        <p14:creationId xmlns:p14="http://schemas.microsoft.com/office/powerpoint/2010/main" val="2187097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P600 was updated to reflect the preference of IV/IO access as the preferred route of epinephrine administration over the endotracheal route.</a:t>
            </a:r>
          </a:p>
        </p:txBody>
      </p:sp>
      <p:sp>
        <p:nvSpPr>
          <p:cNvPr id="4" name="Slide Number Placeholder 3"/>
          <p:cNvSpPr>
            <a:spLocks noGrp="1"/>
          </p:cNvSpPr>
          <p:nvPr>
            <p:ph type="sldNum" sz="quarter" idx="5"/>
          </p:nvPr>
        </p:nvSpPr>
        <p:spPr/>
        <p:txBody>
          <a:bodyPr/>
          <a:lstStyle/>
          <a:p>
            <a:fld id="{22289C57-55D7-40A4-A101-E74FAC7A092B}" type="slidenum">
              <a:rPr lang="en-US" smtClean="0"/>
              <a:t>21</a:t>
            </a:fld>
            <a:endParaRPr lang="en-US" dirty="0"/>
          </a:p>
        </p:txBody>
      </p:sp>
    </p:spTree>
    <p:extLst>
      <p:ext uri="{BB962C8B-B14F-4D97-AF65-F5344CB8AC3E}">
        <p14:creationId xmlns:p14="http://schemas.microsoft.com/office/powerpoint/2010/main" val="3975103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P602, pediatric pulseless arrest with asystole or PEA had several minor updates.  Patients without signs of puberty should have a compression to ventilation ratio of 15 to 2.  Patient with signs of puberty should get the adult ratio of 30:2.</a:t>
            </a:r>
          </a:p>
          <a:p>
            <a:endParaRPr lang="en-US" dirty="0"/>
          </a:p>
          <a:p>
            <a:r>
              <a:rPr lang="en-US" dirty="0"/>
              <a:t>Attempts should be made to place a size-appropriate supraglottic airway.</a:t>
            </a:r>
          </a:p>
        </p:txBody>
      </p:sp>
      <p:sp>
        <p:nvSpPr>
          <p:cNvPr id="4" name="Slide Number Placeholder 3"/>
          <p:cNvSpPr>
            <a:spLocks noGrp="1"/>
          </p:cNvSpPr>
          <p:nvPr>
            <p:ph type="sldNum" sz="quarter" idx="5"/>
          </p:nvPr>
        </p:nvSpPr>
        <p:spPr/>
        <p:txBody>
          <a:bodyPr/>
          <a:lstStyle/>
          <a:p>
            <a:fld id="{22289C57-55D7-40A4-A101-E74FAC7A092B}" type="slidenum">
              <a:rPr lang="en-US" smtClean="0"/>
              <a:t>22</a:t>
            </a:fld>
            <a:endParaRPr lang="en-US" dirty="0"/>
          </a:p>
        </p:txBody>
      </p:sp>
    </p:spTree>
    <p:extLst>
      <p:ext uri="{BB962C8B-B14F-4D97-AF65-F5344CB8AC3E}">
        <p14:creationId xmlns:p14="http://schemas.microsoft.com/office/powerpoint/2010/main" val="1733144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P610, pediatric seizure was changed, emphasizing that midazolam intramuscularly is the preferred route of administration in an actively seizing patient without pre-existing access.  A weight-based midazolam dosing chart was also added.</a:t>
            </a:r>
          </a:p>
        </p:txBody>
      </p:sp>
      <p:sp>
        <p:nvSpPr>
          <p:cNvPr id="4" name="Slide Number Placeholder 3"/>
          <p:cNvSpPr>
            <a:spLocks noGrp="1"/>
          </p:cNvSpPr>
          <p:nvPr>
            <p:ph type="sldNum" sz="quarter" idx="5"/>
          </p:nvPr>
        </p:nvSpPr>
        <p:spPr/>
        <p:txBody>
          <a:bodyPr/>
          <a:lstStyle/>
          <a:p>
            <a:fld id="{22289C57-55D7-40A4-A101-E74FAC7A092B}" type="slidenum">
              <a:rPr lang="en-US" smtClean="0"/>
              <a:t>23</a:t>
            </a:fld>
            <a:endParaRPr lang="en-US" dirty="0"/>
          </a:p>
        </p:txBody>
      </p:sp>
    </p:spTree>
    <p:extLst>
      <p:ext uri="{BB962C8B-B14F-4D97-AF65-F5344CB8AC3E}">
        <p14:creationId xmlns:p14="http://schemas.microsoft.com/office/powerpoint/2010/main" val="2223624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T704, spinal motion restriction had several minor updates.</a:t>
            </a:r>
          </a:p>
          <a:p>
            <a:endParaRPr lang="en-US" dirty="0"/>
          </a:p>
          <a:p>
            <a:r>
              <a:rPr lang="en-US" dirty="0"/>
              <a:t>Patients place on a long-</a:t>
            </a:r>
            <a:r>
              <a:rPr lang="en-US" dirty="0" err="1"/>
              <a:t>spineboard</a:t>
            </a:r>
            <a:r>
              <a:rPr lang="en-US" dirty="0"/>
              <a:t> should be log-rolled off of it and secured to the stretcher mattress prior to transport, as long as it does not significantly delay treatment or transport.</a:t>
            </a:r>
          </a:p>
          <a:p>
            <a:endParaRPr lang="en-US" dirty="0"/>
          </a:p>
          <a:p>
            <a:r>
              <a:rPr lang="en-US" dirty="0"/>
              <a:t>Children presenting with a twisted neck should be presumed to have a cervical spine injury.  They should be placed in a collar, or otherwise immobilized.</a:t>
            </a:r>
          </a:p>
          <a:p>
            <a:endParaRPr lang="en-US" dirty="0"/>
          </a:p>
          <a:p>
            <a:r>
              <a:rPr lang="en-US" dirty="0"/>
              <a:t>A reminder was added to work with your local sports medicine teams on an immobilization plan if you routinely respond to athletic events.  There are currently conflicting position statements between the sports medicine community and the EMS community on proper spinal immobilization.  Working with your sports medicine colleagues ahead of an emergency is preferred to a tense scene in front of a crowd.  Do what’s right for the patient in the moment, remembering that EMS protocols trump scene interveners.</a:t>
            </a:r>
          </a:p>
        </p:txBody>
      </p:sp>
      <p:sp>
        <p:nvSpPr>
          <p:cNvPr id="4" name="Slide Number Placeholder 3"/>
          <p:cNvSpPr>
            <a:spLocks noGrp="1"/>
          </p:cNvSpPr>
          <p:nvPr>
            <p:ph type="sldNum" sz="quarter" idx="5"/>
          </p:nvPr>
        </p:nvSpPr>
        <p:spPr/>
        <p:txBody>
          <a:bodyPr/>
          <a:lstStyle/>
          <a:p>
            <a:fld id="{22289C57-55D7-40A4-A101-E74FAC7A092B}" type="slidenum">
              <a:rPr lang="en-US" smtClean="0"/>
              <a:t>24</a:t>
            </a:fld>
            <a:endParaRPr lang="en-US" dirty="0"/>
          </a:p>
        </p:txBody>
      </p:sp>
    </p:spTree>
    <p:extLst>
      <p:ext uri="{BB962C8B-B14F-4D97-AF65-F5344CB8AC3E}">
        <p14:creationId xmlns:p14="http://schemas.microsoft.com/office/powerpoint/2010/main" val="4096399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O801, pregnancy and post-partum complications had a major addition.  A new hypertensive crisis in pregnancy was added to the protocol.  For ease of reference in an emergency, the cardiac arrest section of this protocol remains at the bottom of the protocol.</a:t>
            </a:r>
          </a:p>
          <a:p>
            <a:endParaRPr lang="en-US" dirty="0"/>
          </a:p>
          <a:p>
            <a:r>
              <a:rPr lang="en-US" dirty="0"/>
              <a:t>The existing seizure section now has reference to the hypertensive crisis section.</a:t>
            </a:r>
          </a:p>
        </p:txBody>
      </p:sp>
      <p:sp>
        <p:nvSpPr>
          <p:cNvPr id="4" name="Slide Number Placeholder 3"/>
          <p:cNvSpPr>
            <a:spLocks noGrp="1"/>
          </p:cNvSpPr>
          <p:nvPr>
            <p:ph type="sldNum" sz="quarter" idx="5"/>
          </p:nvPr>
        </p:nvSpPr>
        <p:spPr/>
        <p:txBody>
          <a:bodyPr/>
          <a:lstStyle/>
          <a:p>
            <a:fld id="{22289C57-55D7-40A4-A101-E74FAC7A092B}" type="slidenum">
              <a:rPr lang="en-US" smtClean="0"/>
              <a:t>25</a:t>
            </a:fld>
            <a:endParaRPr lang="en-US" dirty="0"/>
          </a:p>
        </p:txBody>
      </p:sp>
    </p:spTree>
    <p:extLst>
      <p:ext uri="{BB962C8B-B14F-4D97-AF65-F5344CB8AC3E}">
        <p14:creationId xmlns:p14="http://schemas.microsoft.com/office/powerpoint/2010/main" val="3738906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Hypertension in pregnancy is a national maternal problem.  Hypertension in pregnancy contributes to maternal and fetal morbidity and mortality.  Strong evidence supports the need to aggressively manage pregnant patients with hypertensive crisis to avoid bad outcomes.  While new to our protocol, these changes have been in place within obstetric departments for some time.  Only a few states in the country, California being one, have pushed for better treatment of this condition by EMS.</a:t>
            </a:r>
          </a:p>
          <a:p>
            <a:endParaRPr lang="en-US" dirty="0"/>
          </a:p>
          <a:p>
            <a:r>
              <a:rPr lang="en-US" dirty="0"/>
              <a:t>For this protocol, the patient must be pregnant, and have a systolic blood pressure of greater than or equal to 160mmHg, and/or a diastolic blood pressure of greater than or equal to 110mmHg on two occasions, taken at least 15 minutes apart.</a:t>
            </a:r>
          </a:p>
          <a:p>
            <a:endParaRPr lang="en-US" dirty="0"/>
          </a:p>
          <a:p>
            <a:r>
              <a:rPr lang="en-US" dirty="0"/>
              <a:t>In order to treat this condition, we are adding a new medication to the drug box: nifedipine.  This is a calcium channel blocker, and is safe for pregnant patients.  If your patient meets this criteria, administer nifedipine 10mg by mouth every 15 minutes to a maximum dose of 45mg or 3 tablets.  If your patient’s blood pressure improves to below protocol criteria, stop administering additional nifedipine.</a:t>
            </a:r>
          </a:p>
          <a:p>
            <a:endParaRPr lang="en-US" dirty="0"/>
          </a:p>
          <a:p>
            <a:r>
              <a:rPr lang="en-US" dirty="0"/>
              <a:t>If you initiate treatment with nifedipine, notify the receiving hospital that the patient met criteria for a hypertensive crisis in pregnancy and was given nifedipine.</a:t>
            </a:r>
          </a:p>
        </p:txBody>
      </p:sp>
      <p:sp>
        <p:nvSpPr>
          <p:cNvPr id="4" name="Slide Number Placeholder 3"/>
          <p:cNvSpPr>
            <a:spLocks noGrp="1"/>
          </p:cNvSpPr>
          <p:nvPr>
            <p:ph type="sldNum" sz="quarter" idx="5"/>
          </p:nvPr>
        </p:nvSpPr>
        <p:spPr/>
        <p:txBody>
          <a:bodyPr/>
          <a:lstStyle/>
          <a:p>
            <a:fld id="{22289C57-55D7-40A4-A101-E74FAC7A092B}" type="slidenum">
              <a:rPr lang="en-US" smtClean="0"/>
              <a:t>26</a:t>
            </a:fld>
            <a:endParaRPr lang="en-US" dirty="0"/>
          </a:p>
        </p:txBody>
      </p:sp>
    </p:spTree>
    <p:extLst>
      <p:ext uri="{BB962C8B-B14F-4D97-AF65-F5344CB8AC3E}">
        <p14:creationId xmlns:p14="http://schemas.microsoft.com/office/powerpoint/2010/main" val="1166942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C, management of mass casualty incidents, was changed slightly to reflect that this protocol is not meant to replace local plans or decisions.  Many regional organizations of emergency agencies have pre-existing MCI plans.  This protocol is meant to be a reference for agencies that do not have pre-existing local MCI plans.</a:t>
            </a:r>
          </a:p>
        </p:txBody>
      </p:sp>
      <p:sp>
        <p:nvSpPr>
          <p:cNvPr id="4" name="Slide Number Placeholder 3"/>
          <p:cNvSpPr>
            <a:spLocks noGrp="1"/>
          </p:cNvSpPr>
          <p:nvPr>
            <p:ph type="sldNum" sz="quarter" idx="5"/>
          </p:nvPr>
        </p:nvSpPr>
        <p:spPr/>
        <p:txBody>
          <a:bodyPr/>
          <a:lstStyle/>
          <a:p>
            <a:fld id="{22289C57-55D7-40A4-A101-E74FAC7A092B}" type="slidenum">
              <a:rPr lang="en-US" smtClean="0"/>
              <a:t>27</a:t>
            </a:fld>
            <a:endParaRPr lang="en-US" dirty="0"/>
          </a:p>
        </p:txBody>
      </p:sp>
    </p:spTree>
    <p:extLst>
      <p:ext uri="{BB962C8B-B14F-4D97-AF65-F5344CB8AC3E}">
        <p14:creationId xmlns:p14="http://schemas.microsoft.com/office/powerpoint/2010/main" val="869016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J, the pediatric drug quick reference has removed the endotracheal route of administration for pediatric epinephrine.  This is meant to emphasize the IV/IO preferred route of administration.  The endotracheal route dosing is still available in relevant protocols, and on most pediatric mediation dosing systems.</a:t>
            </a:r>
          </a:p>
        </p:txBody>
      </p:sp>
      <p:sp>
        <p:nvSpPr>
          <p:cNvPr id="4" name="Slide Number Placeholder 3"/>
          <p:cNvSpPr>
            <a:spLocks noGrp="1"/>
          </p:cNvSpPr>
          <p:nvPr>
            <p:ph type="sldNum" sz="quarter" idx="5"/>
          </p:nvPr>
        </p:nvSpPr>
        <p:spPr/>
        <p:txBody>
          <a:bodyPr/>
          <a:lstStyle/>
          <a:p>
            <a:fld id="{22289C57-55D7-40A4-A101-E74FAC7A092B}" type="slidenum">
              <a:rPr lang="en-US" smtClean="0"/>
              <a:t>28</a:t>
            </a:fld>
            <a:endParaRPr lang="en-US" dirty="0"/>
          </a:p>
        </p:txBody>
      </p:sp>
    </p:spTree>
    <p:extLst>
      <p:ext uri="{BB962C8B-B14F-4D97-AF65-F5344CB8AC3E}">
        <p14:creationId xmlns:p14="http://schemas.microsoft.com/office/powerpoint/2010/main" val="1090960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wraps up the protocol edits.  We have three new protocols to train on still.</a:t>
            </a:r>
          </a:p>
        </p:txBody>
      </p:sp>
      <p:sp>
        <p:nvSpPr>
          <p:cNvPr id="4" name="Slide Number Placeholder 3"/>
          <p:cNvSpPr>
            <a:spLocks noGrp="1"/>
          </p:cNvSpPr>
          <p:nvPr>
            <p:ph type="sldNum" sz="quarter" idx="5"/>
          </p:nvPr>
        </p:nvSpPr>
        <p:spPr/>
        <p:txBody>
          <a:bodyPr/>
          <a:lstStyle/>
          <a:p>
            <a:fld id="{22289C57-55D7-40A4-A101-E74FAC7A092B}" type="slidenum">
              <a:rPr lang="en-US" smtClean="0"/>
              <a:t>29</a:t>
            </a:fld>
            <a:endParaRPr lang="en-US" dirty="0"/>
          </a:p>
        </p:txBody>
      </p:sp>
    </p:spTree>
    <p:extLst>
      <p:ext uri="{BB962C8B-B14F-4D97-AF65-F5344CB8AC3E}">
        <p14:creationId xmlns:p14="http://schemas.microsoft.com/office/powerpoint/2010/main" val="331240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todays training by going over the revised protocols, followed then by the new protocols.</a:t>
            </a:r>
          </a:p>
        </p:txBody>
      </p:sp>
      <p:sp>
        <p:nvSpPr>
          <p:cNvPr id="4" name="Slide Number Placeholder 3"/>
          <p:cNvSpPr>
            <a:spLocks noGrp="1"/>
          </p:cNvSpPr>
          <p:nvPr>
            <p:ph type="sldNum" sz="quarter" idx="5"/>
          </p:nvPr>
        </p:nvSpPr>
        <p:spPr/>
        <p:txBody>
          <a:bodyPr/>
          <a:lstStyle/>
          <a:p>
            <a:fld id="{22289C57-55D7-40A4-A101-E74FAC7A092B}" type="slidenum">
              <a:rPr lang="en-US" smtClean="0"/>
              <a:t>3</a:t>
            </a:fld>
            <a:endParaRPr lang="en-US" dirty="0"/>
          </a:p>
        </p:txBody>
      </p:sp>
    </p:spTree>
    <p:extLst>
      <p:ext uri="{BB962C8B-B14F-4D97-AF65-F5344CB8AC3E}">
        <p14:creationId xmlns:p14="http://schemas.microsoft.com/office/powerpoint/2010/main" val="1811296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A113, definition of a patient, was added to help clarify situations where it is unclear on whether a person really is a patient or not.  This protocol has both a text and flow-chart portion to make referencing easier.  Unless the person meets the definition of a patient, they can be considered “not a patient”.  It is important though that your follow your agency’s documentation SOG/SOP’s on how to document these “not a patient” encounters.  It’s also important that you read through the protocol.</a:t>
            </a:r>
          </a:p>
        </p:txBody>
      </p:sp>
      <p:sp>
        <p:nvSpPr>
          <p:cNvPr id="4" name="Slide Number Placeholder 3"/>
          <p:cNvSpPr>
            <a:spLocks noGrp="1"/>
          </p:cNvSpPr>
          <p:nvPr>
            <p:ph type="sldNum" sz="quarter" idx="5"/>
          </p:nvPr>
        </p:nvSpPr>
        <p:spPr/>
        <p:txBody>
          <a:bodyPr/>
          <a:lstStyle/>
          <a:p>
            <a:fld id="{22289C57-55D7-40A4-A101-E74FAC7A092B}" type="slidenum">
              <a:rPr lang="en-US" smtClean="0"/>
              <a:t>30</a:t>
            </a:fld>
            <a:endParaRPr lang="en-US" dirty="0"/>
          </a:p>
        </p:txBody>
      </p:sp>
    </p:spTree>
    <p:extLst>
      <p:ext uri="{BB962C8B-B14F-4D97-AF65-F5344CB8AC3E}">
        <p14:creationId xmlns:p14="http://schemas.microsoft.com/office/powerpoint/2010/main" val="1221432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flow chart within the protocol.  There are a series of yes/no questions to answer to direct you as to whether the person is or is not a patient.  Patients are defined in protocol as “ any person who identifies him/herself as requiring medical assistance or evaluation, or any person who has a physical or medical complaint or condition from an illness or injury.  An adult may be considered not a patient if all of the flowchart criteria are met.</a:t>
            </a:r>
          </a:p>
          <a:p>
            <a:endParaRPr lang="en-US" dirty="0"/>
          </a:p>
          <a:p>
            <a:r>
              <a:rPr lang="en-US" dirty="0"/>
              <a:t>Minors, and others deemed to lack capacity, should by default be treated as patients.</a:t>
            </a:r>
          </a:p>
        </p:txBody>
      </p:sp>
      <p:sp>
        <p:nvSpPr>
          <p:cNvPr id="4" name="Slide Number Placeholder 3"/>
          <p:cNvSpPr>
            <a:spLocks noGrp="1"/>
          </p:cNvSpPr>
          <p:nvPr>
            <p:ph type="sldNum" sz="quarter" idx="5"/>
          </p:nvPr>
        </p:nvSpPr>
        <p:spPr/>
        <p:txBody>
          <a:bodyPr/>
          <a:lstStyle/>
          <a:p>
            <a:fld id="{22289C57-55D7-40A4-A101-E74FAC7A092B}" type="slidenum">
              <a:rPr lang="en-US" smtClean="0"/>
              <a:t>31</a:t>
            </a:fld>
            <a:endParaRPr lang="en-US" dirty="0"/>
          </a:p>
        </p:txBody>
      </p:sp>
    </p:spTree>
    <p:extLst>
      <p:ext uri="{BB962C8B-B14F-4D97-AF65-F5344CB8AC3E}">
        <p14:creationId xmlns:p14="http://schemas.microsoft.com/office/powerpoint/2010/main" val="3891644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S508, epistaxis, fills a current gap in our existing protocols.  Anderson Township Fire Department has been using a similar protocol for several years with good success.  The protocol committee felt that adopting it, with some changes, was best for patient care.</a:t>
            </a:r>
          </a:p>
          <a:p>
            <a:endParaRPr lang="en-US" dirty="0"/>
          </a:p>
          <a:p>
            <a:r>
              <a:rPr lang="en-US" dirty="0"/>
              <a:t>This protocol applies to patients 16 years of age or older with epistaxis of any cause.  Patients with any of the exclusion criteria should not be treated by this protocol.  Exclusion criteria is a known allergy to oxymetazoline, otherwise known as Afrin, or </a:t>
            </a:r>
            <a:r>
              <a:rPr lang="en-US" dirty="0" err="1"/>
              <a:t>neosynephrine</a:t>
            </a:r>
            <a:r>
              <a:rPr lang="en-US" dirty="0"/>
              <a:t>; a known or suspected skull fracture; a known or suspected intranasal foreign body; or a known or suspected intranasal surgery within 45 days.</a:t>
            </a:r>
          </a:p>
          <a:p>
            <a:endParaRPr lang="en-US" dirty="0"/>
          </a:p>
          <a:p>
            <a:r>
              <a:rPr lang="en-US" dirty="0"/>
              <a:t>Agencies are given the option of choosing oxymetazoline or </a:t>
            </a:r>
            <a:r>
              <a:rPr lang="en-US" dirty="0" err="1"/>
              <a:t>neosynephrine</a:t>
            </a:r>
            <a:r>
              <a:rPr lang="en-US" dirty="0"/>
              <a:t>.  Literature does not support one medication being superior to another.</a:t>
            </a:r>
          </a:p>
        </p:txBody>
      </p:sp>
      <p:sp>
        <p:nvSpPr>
          <p:cNvPr id="4" name="Slide Number Placeholder 3"/>
          <p:cNvSpPr>
            <a:spLocks noGrp="1"/>
          </p:cNvSpPr>
          <p:nvPr>
            <p:ph type="sldNum" sz="quarter" idx="5"/>
          </p:nvPr>
        </p:nvSpPr>
        <p:spPr/>
        <p:txBody>
          <a:bodyPr/>
          <a:lstStyle/>
          <a:p>
            <a:fld id="{22289C57-55D7-40A4-A101-E74FAC7A092B}" type="slidenum">
              <a:rPr lang="en-US" smtClean="0"/>
              <a:t>32</a:t>
            </a:fld>
            <a:endParaRPr lang="en-US" dirty="0"/>
          </a:p>
        </p:txBody>
      </p:sp>
    </p:spTree>
    <p:extLst>
      <p:ext uri="{BB962C8B-B14F-4D97-AF65-F5344CB8AC3E}">
        <p14:creationId xmlns:p14="http://schemas.microsoft.com/office/powerpoint/2010/main" val="12272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treating epistaxis, it’s crucial that the caregivers are adequately protected by PPE.  A sneeze from an actively bleeding nose sprays EVERYWHERE!  Gather your equipment prior to treatment so you are prepared.</a:t>
            </a:r>
          </a:p>
          <a:p>
            <a:endParaRPr lang="en-US" dirty="0"/>
          </a:p>
          <a:p>
            <a:r>
              <a:rPr lang="en-US" dirty="0"/>
              <a:t>First, have the patient blow their nose forcefully to remove any blood clots.  The patient may need to repeat this several times.  When the patient can get air flow through the nostrils again, the nasal cavity is adequately evacuated.</a:t>
            </a:r>
          </a:p>
          <a:p>
            <a:endParaRPr lang="en-US" dirty="0"/>
          </a:p>
          <a:p>
            <a:r>
              <a:rPr lang="en-US" dirty="0"/>
              <a:t>If you are a paramedic, you then should administer four puffs of nasal medication into the bleeding nostril, timed with the patient’s inhalation.  If you are unclear on which side is bleeding, apply the medication to both nostrils.</a:t>
            </a:r>
          </a:p>
          <a:p>
            <a:endParaRPr lang="en-US" dirty="0"/>
          </a:p>
          <a:p>
            <a:r>
              <a:rPr lang="en-US" dirty="0"/>
              <a:t>Patients with COPD and oxygen dependency must be monitored closely, and it is generally not recommended to apply nasal clips.  All other patients should have a nasal clip applied to the soft part of the distal nose.  The goal is to compress the nostrils and septum.  Ideally, keep the patient sitting upright and head slightly tilted forward.</a:t>
            </a:r>
          </a:p>
          <a:p>
            <a:endParaRPr lang="en-US" dirty="0"/>
          </a:p>
          <a:p>
            <a:r>
              <a:rPr lang="en-US" dirty="0"/>
              <a:t>Closely monitor your patient, and avoid having them swallow or aspirate blood.  Having suction readily available along with emesis bags or basins is important.</a:t>
            </a:r>
          </a:p>
        </p:txBody>
      </p:sp>
      <p:sp>
        <p:nvSpPr>
          <p:cNvPr id="4" name="Slide Number Placeholder 3"/>
          <p:cNvSpPr>
            <a:spLocks noGrp="1"/>
          </p:cNvSpPr>
          <p:nvPr>
            <p:ph type="sldNum" sz="quarter" idx="5"/>
          </p:nvPr>
        </p:nvSpPr>
        <p:spPr/>
        <p:txBody>
          <a:bodyPr/>
          <a:lstStyle/>
          <a:p>
            <a:fld id="{22289C57-55D7-40A4-A101-E74FAC7A092B}" type="slidenum">
              <a:rPr lang="en-US" smtClean="0"/>
              <a:t>33</a:t>
            </a:fld>
            <a:endParaRPr lang="en-US" dirty="0"/>
          </a:p>
        </p:txBody>
      </p:sp>
    </p:spTree>
    <p:extLst>
      <p:ext uri="{BB962C8B-B14F-4D97-AF65-F5344CB8AC3E}">
        <p14:creationId xmlns:p14="http://schemas.microsoft.com/office/powerpoint/2010/main" val="3832389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new protocol is T714, calcium administration.  Previously, several protocols referenced calcium administration.  This protocol puts all of those under one umbrella protocol.</a:t>
            </a:r>
          </a:p>
          <a:p>
            <a:endParaRPr lang="en-US" dirty="0"/>
          </a:p>
          <a:p>
            <a:r>
              <a:rPr lang="en-US" dirty="0"/>
              <a:t>Inclusion criteria include:</a:t>
            </a:r>
          </a:p>
          <a:p>
            <a:r>
              <a:rPr lang="en-US" dirty="0"/>
              <a:t>Age of 16 years or older</a:t>
            </a:r>
          </a:p>
          <a:p>
            <a:r>
              <a:rPr lang="en-US" dirty="0"/>
              <a:t>Cardiac Arrest with suspected hyperkalemia</a:t>
            </a:r>
          </a:p>
          <a:p>
            <a:r>
              <a:rPr lang="en-US" dirty="0"/>
              <a:t>Or suspected hyperkalemia with EKG changes consistent with hyperkalemia.  These rhythms may include normal sinus, sinus tachycardia, atrial fibrillation with or without rapid ventricular response.  If other rhythms are present, treat per their relevant protocol.</a:t>
            </a:r>
          </a:p>
          <a:p>
            <a:endParaRPr lang="en-US" dirty="0"/>
          </a:p>
          <a:p>
            <a:r>
              <a:rPr lang="en-US" dirty="0"/>
              <a:t>Contraindications for calcium administration are hypercalcemia, and digoxin toxicity.</a:t>
            </a:r>
          </a:p>
        </p:txBody>
      </p:sp>
      <p:sp>
        <p:nvSpPr>
          <p:cNvPr id="4" name="Slide Number Placeholder 3"/>
          <p:cNvSpPr>
            <a:spLocks noGrp="1"/>
          </p:cNvSpPr>
          <p:nvPr>
            <p:ph type="sldNum" sz="quarter" idx="5"/>
          </p:nvPr>
        </p:nvSpPr>
        <p:spPr/>
        <p:txBody>
          <a:bodyPr/>
          <a:lstStyle/>
          <a:p>
            <a:fld id="{22289C57-55D7-40A4-A101-E74FAC7A092B}" type="slidenum">
              <a:rPr lang="en-US" smtClean="0"/>
              <a:t>34</a:t>
            </a:fld>
            <a:endParaRPr lang="en-US" dirty="0"/>
          </a:p>
        </p:txBody>
      </p:sp>
    </p:spTree>
    <p:extLst>
      <p:ext uri="{BB962C8B-B14F-4D97-AF65-F5344CB8AC3E}">
        <p14:creationId xmlns:p14="http://schemas.microsoft.com/office/powerpoint/2010/main" val="1431282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types of calcium used.  Each agency may carry a different type of calcium, and some may choose to carry both.</a:t>
            </a:r>
          </a:p>
          <a:p>
            <a:endParaRPr lang="en-US" dirty="0"/>
          </a:p>
          <a:p>
            <a:r>
              <a:rPr lang="en-US" dirty="0"/>
              <a:t>The two most common forms are calcium chloride and calcium gluconate.</a:t>
            </a:r>
          </a:p>
          <a:p>
            <a:endParaRPr lang="en-US" dirty="0"/>
          </a:p>
          <a:p>
            <a:r>
              <a:rPr lang="en-US" dirty="0"/>
              <a:t>Calcium chloride has three times as many calcium ions per gram than calcium gluconate.  It is the preferred agent in emergency situations such as cardiac arrest.  It however carries with it the risk of severe tissue necrosis if it extravasates.</a:t>
            </a:r>
          </a:p>
        </p:txBody>
      </p:sp>
      <p:sp>
        <p:nvSpPr>
          <p:cNvPr id="4" name="Slide Number Placeholder 3"/>
          <p:cNvSpPr>
            <a:spLocks noGrp="1"/>
          </p:cNvSpPr>
          <p:nvPr>
            <p:ph type="sldNum" sz="quarter" idx="5"/>
          </p:nvPr>
        </p:nvSpPr>
        <p:spPr/>
        <p:txBody>
          <a:bodyPr/>
          <a:lstStyle/>
          <a:p>
            <a:fld id="{22289C57-55D7-40A4-A101-E74FAC7A092B}" type="slidenum">
              <a:rPr lang="en-US" smtClean="0"/>
              <a:t>35</a:t>
            </a:fld>
            <a:endParaRPr lang="en-US" dirty="0"/>
          </a:p>
        </p:txBody>
      </p:sp>
    </p:spTree>
    <p:extLst>
      <p:ext uri="{BB962C8B-B14F-4D97-AF65-F5344CB8AC3E}">
        <p14:creationId xmlns:p14="http://schemas.microsoft.com/office/powerpoint/2010/main" val="3228520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Calcium chloride may be diluted in normal saline or D5W to prevent necrosis should extravasation occur.  If it is to be given in the same line as sodium bicarbonate, you must flush 20mL of normal saline prior to and following the calcium administration.</a:t>
            </a:r>
          </a:p>
          <a:p>
            <a:endParaRPr lang="en-US" dirty="0"/>
          </a:p>
          <a:p>
            <a:r>
              <a:rPr lang="en-US" dirty="0"/>
              <a:t>For cardiac arrests, you should administer 20mg/kg to a maximum of 1g IVP.  You may repeat this as needed.</a:t>
            </a:r>
          </a:p>
          <a:p>
            <a:endParaRPr lang="en-US" dirty="0"/>
          </a:p>
          <a:p>
            <a:r>
              <a:rPr lang="en-US" dirty="0"/>
              <a:t>In severe hyperkalemia with EKG changes, you should administer 500-1000mg (half gram to full gram) diluted in 50-100mL NS over 2-5 minutes.  You may repeat this if EKG findings persist.</a:t>
            </a:r>
          </a:p>
          <a:p>
            <a:endParaRPr lang="en-US" dirty="0"/>
          </a:p>
          <a:p>
            <a:r>
              <a:rPr lang="en-US" dirty="0"/>
              <a:t>For crush injuries, you should administer 500-1000mg diluted in 50-100mL of NS over 2-5 minutes.  It is important to follow protocol S501: special trauma situations when encountering crush injuries.</a:t>
            </a:r>
          </a:p>
        </p:txBody>
      </p:sp>
      <p:sp>
        <p:nvSpPr>
          <p:cNvPr id="4" name="Slide Number Placeholder 3"/>
          <p:cNvSpPr>
            <a:spLocks noGrp="1"/>
          </p:cNvSpPr>
          <p:nvPr>
            <p:ph type="sldNum" sz="quarter" idx="5"/>
          </p:nvPr>
        </p:nvSpPr>
        <p:spPr/>
        <p:txBody>
          <a:bodyPr/>
          <a:lstStyle/>
          <a:p>
            <a:fld id="{22289C57-55D7-40A4-A101-E74FAC7A092B}" type="slidenum">
              <a:rPr lang="en-US" smtClean="0"/>
              <a:t>36</a:t>
            </a:fld>
            <a:endParaRPr lang="en-US" dirty="0"/>
          </a:p>
        </p:txBody>
      </p:sp>
    </p:spTree>
    <p:extLst>
      <p:ext uri="{BB962C8B-B14F-4D97-AF65-F5344CB8AC3E}">
        <p14:creationId xmlns:p14="http://schemas.microsoft.com/office/powerpoint/2010/main" val="266458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Calcium gluconate has significantly lower risks of infusion site reactions should it extravasate.</a:t>
            </a:r>
          </a:p>
          <a:p>
            <a:endParaRPr lang="en-US" dirty="0"/>
          </a:p>
          <a:p>
            <a:r>
              <a:rPr lang="en-US" dirty="0"/>
              <a:t>In cardiac arrest, you administer 3g IVP.  Calcium chloride is still recommended as the first line agent for cardiac arrest however.</a:t>
            </a:r>
          </a:p>
          <a:p>
            <a:endParaRPr lang="en-US" dirty="0"/>
          </a:p>
          <a:p>
            <a:r>
              <a:rPr lang="en-US" dirty="0"/>
              <a:t>For severe hyperkalemia with EKG changes, administer 2g IVP.  You may repeat after 5 minutes if EKG changed persist or recur.</a:t>
            </a:r>
          </a:p>
          <a:p>
            <a:endParaRPr lang="en-US" dirty="0"/>
          </a:p>
          <a:p>
            <a:r>
              <a:rPr lang="en-US" dirty="0"/>
              <a:t>In crush injuries, you administer 2g IVP, again following S501 regarding overall treatment of crush injuries.</a:t>
            </a:r>
          </a:p>
        </p:txBody>
      </p:sp>
      <p:sp>
        <p:nvSpPr>
          <p:cNvPr id="4" name="Slide Number Placeholder 3"/>
          <p:cNvSpPr>
            <a:spLocks noGrp="1"/>
          </p:cNvSpPr>
          <p:nvPr>
            <p:ph type="sldNum" sz="quarter" idx="5"/>
          </p:nvPr>
        </p:nvSpPr>
        <p:spPr/>
        <p:txBody>
          <a:bodyPr/>
          <a:lstStyle/>
          <a:p>
            <a:fld id="{22289C57-55D7-40A4-A101-E74FAC7A092B}" type="slidenum">
              <a:rPr lang="en-US" smtClean="0"/>
              <a:t>37</a:t>
            </a:fld>
            <a:endParaRPr lang="en-US" dirty="0"/>
          </a:p>
        </p:txBody>
      </p:sp>
    </p:spTree>
    <p:extLst>
      <p:ext uri="{BB962C8B-B14F-4D97-AF65-F5344CB8AC3E}">
        <p14:creationId xmlns:p14="http://schemas.microsoft.com/office/powerpoint/2010/main" val="373734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dosing chart is included within the protocol for easy reference.</a:t>
            </a:r>
          </a:p>
        </p:txBody>
      </p:sp>
      <p:sp>
        <p:nvSpPr>
          <p:cNvPr id="4" name="Slide Number Placeholder 3"/>
          <p:cNvSpPr>
            <a:spLocks noGrp="1"/>
          </p:cNvSpPr>
          <p:nvPr>
            <p:ph type="sldNum" sz="quarter" idx="5"/>
          </p:nvPr>
        </p:nvSpPr>
        <p:spPr/>
        <p:txBody>
          <a:bodyPr/>
          <a:lstStyle/>
          <a:p>
            <a:fld id="{22289C57-55D7-40A4-A101-E74FAC7A092B}" type="slidenum">
              <a:rPr lang="en-US" smtClean="0"/>
              <a:t>38</a:t>
            </a:fld>
            <a:endParaRPr lang="en-US" dirty="0"/>
          </a:p>
        </p:txBody>
      </p:sp>
    </p:spTree>
    <p:extLst>
      <p:ext uri="{BB962C8B-B14F-4D97-AF65-F5344CB8AC3E}">
        <p14:creationId xmlns:p14="http://schemas.microsoft.com/office/powerpoint/2010/main" val="1604641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concludes the 2024 Academy of Medicine EMS protocol training.  Thank you for your attention.  Should you have questions regarding the protocols, please discuss with your officers or medical director.  Kevin, Dane, and myself are also available at the listed email addresses if needed.</a:t>
            </a:r>
          </a:p>
          <a:p>
            <a:endParaRPr lang="en-US" dirty="0"/>
          </a:p>
          <a:p>
            <a:r>
              <a:rPr lang="en-US" dirty="0"/>
              <a:t>If you want to attend the 2024 protocol committee meetings, please email me, Tom Charlton, to be added to the mailing list.</a:t>
            </a:r>
          </a:p>
          <a:p>
            <a:endParaRPr lang="en-US" dirty="0"/>
          </a:p>
          <a:p>
            <a:r>
              <a:rPr lang="en-US" dirty="0"/>
              <a:t>Thank you again for your attention.</a:t>
            </a:r>
          </a:p>
        </p:txBody>
      </p:sp>
      <p:sp>
        <p:nvSpPr>
          <p:cNvPr id="4" name="Slide Number Placeholder 3"/>
          <p:cNvSpPr>
            <a:spLocks noGrp="1"/>
          </p:cNvSpPr>
          <p:nvPr>
            <p:ph type="sldNum" sz="quarter" idx="5"/>
          </p:nvPr>
        </p:nvSpPr>
        <p:spPr/>
        <p:txBody>
          <a:bodyPr/>
          <a:lstStyle/>
          <a:p>
            <a:fld id="{22289C57-55D7-40A4-A101-E74FAC7A092B}" type="slidenum">
              <a:rPr lang="en-US" smtClean="0"/>
              <a:t>39</a:t>
            </a:fld>
            <a:endParaRPr lang="en-US" dirty="0"/>
          </a:p>
        </p:txBody>
      </p:sp>
    </p:spTree>
    <p:extLst>
      <p:ext uri="{BB962C8B-B14F-4D97-AF65-F5344CB8AC3E}">
        <p14:creationId xmlns:p14="http://schemas.microsoft.com/office/powerpoint/2010/main" val="227592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may look like a lot of changes, many of them are relatively minor, or are placing emphasis on a piece of the protocol.  The largest change is in O801: Pregnancy and Post-Partum Complications.  Special attention is needed when we get to that one.</a:t>
            </a:r>
          </a:p>
        </p:txBody>
      </p:sp>
      <p:sp>
        <p:nvSpPr>
          <p:cNvPr id="4" name="Slide Number Placeholder 3"/>
          <p:cNvSpPr>
            <a:spLocks noGrp="1"/>
          </p:cNvSpPr>
          <p:nvPr>
            <p:ph type="sldNum" sz="quarter" idx="5"/>
          </p:nvPr>
        </p:nvSpPr>
        <p:spPr/>
        <p:txBody>
          <a:bodyPr/>
          <a:lstStyle/>
          <a:p>
            <a:fld id="{22289C57-55D7-40A4-A101-E74FAC7A092B}" type="slidenum">
              <a:rPr lang="en-US" smtClean="0"/>
              <a:t>4</a:t>
            </a:fld>
            <a:endParaRPr lang="en-US" dirty="0"/>
          </a:p>
        </p:txBody>
      </p:sp>
    </p:spTree>
    <p:extLst>
      <p:ext uri="{BB962C8B-B14F-4D97-AF65-F5344CB8AC3E}">
        <p14:creationId xmlns:p14="http://schemas.microsoft.com/office/powerpoint/2010/main" val="343632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only have three added protocols this year, however I believe they are high-yield.  We start with a consensus agreement on how to define who a patient is and is not.  We have adopted a protocol that Anderson Township Fire Department has used for several years, with some changes, so we can treat epistaxis.  Things wrap up with a new Calcium administration protocol that is referenced in several other protocols, and is useful in the suspected hyperkalemic patient.</a:t>
            </a:r>
          </a:p>
        </p:txBody>
      </p:sp>
      <p:sp>
        <p:nvSpPr>
          <p:cNvPr id="4" name="Slide Number Placeholder 3"/>
          <p:cNvSpPr>
            <a:spLocks noGrp="1"/>
          </p:cNvSpPr>
          <p:nvPr>
            <p:ph type="sldNum" sz="quarter" idx="5"/>
          </p:nvPr>
        </p:nvSpPr>
        <p:spPr/>
        <p:txBody>
          <a:bodyPr/>
          <a:lstStyle/>
          <a:p>
            <a:fld id="{22289C57-55D7-40A4-A101-E74FAC7A092B}" type="slidenum">
              <a:rPr lang="en-US" smtClean="0"/>
              <a:t>5</a:t>
            </a:fld>
            <a:endParaRPr lang="en-US" dirty="0"/>
          </a:p>
        </p:txBody>
      </p:sp>
    </p:spTree>
    <p:extLst>
      <p:ext uri="{BB962C8B-B14F-4D97-AF65-F5344CB8AC3E}">
        <p14:creationId xmlns:p14="http://schemas.microsoft.com/office/powerpoint/2010/main" val="328592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revised protocols.</a:t>
            </a:r>
          </a:p>
        </p:txBody>
      </p:sp>
      <p:sp>
        <p:nvSpPr>
          <p:cNvPr id="4" name="Slide Number Placeholder 3"/>
          <p:cNvSpPr>
            <a:spLocks noGrp="1"/>
          </p:cNvSpPr>
          <p:nvPr>
            <p:ph type="sldNum" sz="quarter" idx="5"/>
          </p:nvPr>
        </p:nvSpPr>
        <p:spPr/>
        <p:txBody>
          <a:bodyPr/>
          <a:lstStyle/>
          <a:p>
            <a:fld id="{22289C57-55D7-40A4-A101-E74FAC7A092B}" type="slidenum">
              <a:rPr lang="en-US" smtClean="0"/>
              <a:t>6</a:t>
            </a:fld>
            <a:endParaRPr lang="en-US" dirty="0"/>
          </a:p>
        </p:txBody>
      </p:sp>
    </p:spTree>
    <p:extLst>
      <p:ext uri="{BB962C8B-B14F-4D97-AF65-F5344CB8AC3E}">
        <p14:creationId xmlns:p14="http://schemas.microsoft.com/office/powerpoint/2010/main" val="307646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SB200 Clinical Practice Standards was updated to reflect the new Definition of a Patient, A113.  We will discuss this later.</a:t>
            </a:r>
          </a:p>
        </p:txBody>
      </p:sp>
      <p:sp>
        <p:nvSpPr>
          <p:cNvPr id="4" name="Slide Number Placeholder 3"/>
          <p:cNvSpPr>
            <a:spLocks noGrp="1"/>
          </p:cNvSpPr>
          <p:nvPr>
            <p:ph type="sldNum" sz="quarter" idx="5"/>
          </p:nvPr>
        </p:nvSpPr>
        <p:spPr/>
        <p:txBody>
          <a:bodyPr/>
          <a:lstStyle/>
          <a:p>
            <a:fld id="{22289C57-55D7-40A4-A101-E74FAC7A092B}" type="slidenum">
              <a:rPr lang="en-US" smtClean="0"/>
              <a:t>7</a:t>
            </a:fld>
            <a:endParaRPr lang="en-US" dirty="0"/>
          </a:p>
        </p:txBody>
      </p:sp>
    </p:spTree>
    <p:extLst>
      <p:ext uri="{BB962C8B-B14F-4D97-AF65-F5344CB8AC3E}">
        <p14:creationId xmlns:p14="http://schemas.microsoft.com/office/powerpoint/2010/main" val="148458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C301: Asystole was updated to refer you to the new Calcium administration protocol, M418.  It was also updated to de-emphasize the endotracheal medication administration route.  Intravenous medications are significantly more effective in cardiac arrests than the endotracheal route.</a:t>
            </a:r>
          </a:p>
        </p:txBody>
      </p:sp>
      <p:sp>
        <p:nvSpPr>
          <p:cNvPr id="4" name="Slide Number Placeholder 3"/>
          <p:cNvSpPr>
            <a:spLocks noGrp="1"/>
          </p:cNvSpPr>
          <p:nvPr>
            <p:ph type="sldNum" sz="quarter" idx="5"/>
          </p:nvPr>
        </p:nvSpPr>
        <p:spPr/>
        <p:txBody>
          <a:bodyPr/>
          <a:lstStyle/>
          <a:p>
            <a:fld id="{22289C57-55D7-40A4-A101-E74FAC7A092B}" type="slidenum">
              <a:rPr lang="en-US" smtClean="0"/>
              <a:t>8</a:t>
            </a:fld>
            <a:endParaRPr lang="en-US" dirty="0"/>
          </a:p>
        </p:txBody>
      </p:sp>
    </p:spTree>
    <p:extLst>
      <p:ext uri="{BB962C8B-B14F-4D97-AF65-F5344CB8AC3E}">
        <p14:creationId xmlns:p14="http://schemas.microsoft.com/office/powerpoint/2010/main" val="37804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C302, Bradycardia has several minor updates.  The protocol was clarified to reflect that a pulse must be palpable at less than 60 beats per minute to qualify for this protocol.  A reminder that the electrical heart rate shown on the monitor may not always be reflected in the palpable pulse rate.</a:t>
            </a:r>
          </a:p>
          <a:p>
            <a:endParaRPr lang="en-US" dirty="0"/>
          </a:p>
          <a:p>
            <a:r>
              <a:rPr lang="en-US" dirty="0"/>
              <a:t>Multiple protocols were updated this year to standardize midazolam, or Versed, dosing throughout the protocol.  A handy drug dosing chart has also been placed with each protocol that calls for midazolam.  The bradycardia protocol is the first protocol where you will see this change.</a:t>
            </a:r>
          </a:p>
        </p:txBody>
      </p:sp>
      <p:sp>
        <p:nvSpPr>
          <p:cNvPr id="4" name="Slide Number Placeholder 3"/>
          <p:cNvSpPr>
            <a:spLocks noGrp="1"/>
          </p:cNvSpPr>
          <p:nvPr>
            <p:ph type="sldNum" sz="quarter" idx="5"/>
          </p:nvPr>
        </p:nvSpPr>
        <p:spPr/>
        <p:txBody>
          <a:bodyPr/>
          <a:lstStyle/>
          <a:p>
            <a:fld id="{22289C57-55D7-40A4-A101-E74FAC7A092B}" type="slidenum">
              <a:rPr lang="en-US" smtClean="0"/>
              <a:t>9</a:t>
            </a:fld>
            <a:endParaRPr lang="en-US" dirty="0"/>
          </a:p>
        </p:txBody>
      </p:sp>
    </p:spTree>
    <p:extLst>
      <p:ext uri="{BB962C8B-B14F-4D97-AF65-F5344CB8AC3E}">
        <p14:creationId xmlns:p14="http://schemas.microsoft.com/office/powerpoint/2010/main" val="4234784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a:t>20XX</a:t>
            </a:r>
            <a:endParaRPr lang="en-US" dirty="0"/>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a:t>2024 Academy of Medicine Protocol Updates</a:t>
            </a:r>
            <a:endParaRPr lang="en-US" dirty="0"/>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a:t>20XX</a:t>
            </a:r>
            <a:endParaRPr lang="en-US" dirty="0"/>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a:t>2024 Academy of Medicine Protocol Updates</a:t>
            </a:r>
            <a:endParaRPr lang="en-US" dirty="0"/>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a:t>20XX</a:t>
            </a:r>
            <a:endParaRPr lang="en-US" dirty="0"/>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a:t>2024 Academy of Medicine Protocol Updates</a:t>
            </a:r>
            <a:endParaRPr lang="en-US" dirty="0"/>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a:t>20XX</a:t>
            </a:r>
            <a:endParaRPr lang="en-US" dirty="0"/>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a:t>2024 Academy of Medicine Protocol Updates</a:t>
            </a:r>
            <a:endParaRPr lang="en-US" dirty="0"/>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a:t>20XX</a:t>
            </a:r>
            <a:endParaRPr lang="en-US" dirty="0"/>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a:t>2024 Academy of Medicine Protocol Updates</a:t>
            </a:r>
            <a:endParaRPr lang="en-US" dirty="0"/>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a:t>2024 Academy of Medicine Protocol Updates</a:t>
            </a:r>
            <a:endParaRPr lang="en-US" dirty="0"/>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2024 Academy of Medicine Protocol Updates</a:t>
            </a:r>
            <a:endParaRPr lang="en-US" dirty="0"/>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5.xml"/><Relationship Id="rId7" Type="http://schemas.openxmlformats.org/officeDocument/2006/relationships/hyperlink" Target="mailto:krichards@springfieldtwp.org"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mailto:dfienning@norwoodohiofire.org" TargetMode="External"/><Relationship Id="rId5" Type="http://schemas.openxmlformats.org/officeDocument/2006/relationships/hyperlink" Target="mailto:tcharlton@emsdoctors.com"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416040" y="4434840"/>
            <a:ext cx="4941771" cy="1122202"/>
          </a:xfrm>
        </p:spPr>
        <p:txBody>
          <a:bodyPr/>
          <a:lstStyle/>
          <a:p>
            <a:r>
              <a:rPr lang="en-US" dirty="0"/>
              <a:t>2024 SWOH Protocol Updates</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6416041" y="5586890"/>
            <a:ext cx="4941770" cy="396660"/>
          </a:xfrm>
        </p:spPr>
        <p:txBody>
          <a:bodyPr>
            <a:normAutofit/>
          </a:bodyPr>
          <a:lstStyle/>
          <a:p>
            <a:r>
              <a:rPr lang="en-US" dirty="0"/>
              <a:t>Presented by: Thomas E. Charlton, MD</a:t>
            </a:r>
          </a:p>
        </p:txBody>
      </p:sp>
      <p:pic>
        <p:nvPicPr>
          <p:cNvPr id="4" name="Picture 3" descr="Academy Emblem">
            <a:extLst>
              <a:ext uri="{FF2B5EF4-FFF2-40B4-BE49-F238E27FC236}">
                <a16:creationId xmlns:a16="http://schemas.microsoft.com/office/drawing/2014/main" id="{C9F6945A-07DA-5828-F5BE-A7B9993E610F}"/>
              </a:ext>
            </a:extLst>
          </p:cNvPr>
          <p:cNvPicPr>
            <a:picLocks noChangeAspect="1"/>
          </p:cNvPicPr>
          <p:nvPr/>
        </p:nvPicPr>
        <p:blipFill>
          <a:blip r:embed="rId5">
            <a:extLst>
              <a:ext uri="{28A0092B-C50C-407E-A947-70E740481C1C}">
                <a14:useLocalDpi xmlns:a14="http://schemas.microsoft.com/office/drawing/2010/main" val="0"/>
              </a:ext>
            </a:extLst>
          </a:blip>
          <a:srcRect l="7230" t="12766" r="14458" b="10638"/>
          <a:stretch>
            <a:fillRect/>
          </a:stretch>
        </p:blipFill>
        <p:spPr bwMode="auto">
          <a:xfrm>
            <a:off x="501977" y="5025789"/>
            <a:ext cx="1003381" cy="1122202"/>
          </a:xfrm>
          <a:prstGeom prst="rect">
            <a:avLst/>
          </a:prstGeom>
          <a:noFill/>
          <a:ln>
            <a:noFill/>
          </a:ln>
        </p:spPr>
      </p:pic>
      <p:pic>
        <p:nvPicPr>
          <p:cNvPr id="9" name="Audio 8">
            <a:extLst>
              <a:ext uri="{FF2B5EF4-FFF2-40B4-BE49-F238E27FC236}">
                <a16:creationId xmlns:a16="http://schemas.microsoft.com/office/drawing/2014/main" id="{4C9E6982-AB40-BF46-2619-8454E4712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6058810"/>
      </p:ext>
    </p:extLst>
  </p:cSld>
  <p:clrMapOvr>
    <a:masterClrMapping/>
  </p:clrMapOvr>
  <mc:AlternateContent xmlns:mc="http://schemas.openxmlformats.org/markup-compatibility/2006" xmlns:p14="http://schemas.microsoft.com/office/powerpoint/2010/main">
    <mc:Choice Requires="p14">
      <p:transition spd="slow" p14:dur="2000" advTm="48960"/>
    </mc:Choice>
    <mc:Fallback xmlns="">
      <p:transition spd="slow" advTm="4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9BB2-AC73-42EB-172B-FF25B447DFBA}"/>
              </a:ext>
            </a:extLst>
          </p:cNvPr>
          <p:cNvSpPr>
            <a:spLocks noGrp="1"/>
          </p:cNvSpPr>
          <p:nvPr>
            <p:ph type="title"/>
          </p:nvPr>
        </p:nvSpPr>
        <p:spPr/>
        <p:txBody>
          <a:bodyPr/>
          <a:lstStyle/>
          <a:p>
            <a:r>
              <a:rPr lang="en-US" dirty="0"/>
              <a:t>C303 Unstable wide complex tachycardia</a:t>
            </a:r>
          </a:p>
        </p:txBody>
      </p:sp>
      <p:sp>
        <p:nvSpPr>
          <p:cNvPr id="3" name="Footer Placeholder 2">
            <a:extLst>
              <a:ext uri="{FF2B5EF4-FFF2-40B4-BE49-F238E27FC236}">
                <a16:creationId xmlns:a16="http://schemas.microsoft.com/office/drawing/2014/main" id="{E954DD1E-7552-E2FD-B912-1CA359C3BCEC}"/>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B3DE1D3B-899F-8FC7-9E3A-663653C59E09}"/>
              </a:ext>
            </a:extLst>
          </p:cNvPr>
          <p:cNvSpPr>
            <a:spLocks noGrp="1"/>
          </p:cNvSpPr>
          <p:nvPr>
            <p:ph type="sldNum" sz="quarter" idx="12"/>
          </p:nvPr>
        </p:nvSpPr>
        <p:spPr/>
        <p:txBody>
          <a:bodyPr/>
          <a:lstStyle/>
          <a:p>
            <a:fld id="{A49DFD55-3C28-40EF-9E31-A92D2E4017FF}" type="slidenum">
              <a:rPr lang="en-US" smtClean="0"/>
              <a:pPr/>
              <a:t>10</a:t>
            </a:fld>
            <a:endParaRPr lang="en-US" dirty="0"/>
          </a:p>
        </p:txBody>
      </p:sp>
      <p:sp>
        <p:nvSpPr>
          <p:cNvPr id="5" name="Chart Placeholder 4">
            <a:extLst>
              <a:ext uri="{FF2B5EF4-FFF2-40B4-BE49-F238E27FC236}">
                <a16:creationId xmlns:a16="http://schemas.microsoft.com/office/drawing/2014/main" id="{BEFFCEBE-EE7D-51C7-2F8B-11F4D86133BD}"/>
              </a:ext>
            </a:extLst>
          </p:cNvPr>
          <p:cNvSpPr>
            <a:spLocks noGrp="1"/>
          </p:cNvSpPr>
          <p:nvPr>
            <p:ph type="chart" sz="quarter" idx="13"/>
          </p:nvPr>
        </p:nvSpPr>
        <p:spPr/>
        <p:txBody>
          <a:bodyPr/>
          <a:lstStyle/>
          <a:p>
            <a:r>
              <a:rPr lang="en-US" dirty="0"/>
              <a:t>Standardized midazolam doses across protocols.</a:t>
            </a:r>
          </a:p>
          <a:p>
            <a:r>
              <a:rPr lang="en-US" dirty="0"/>
              <a:t>No other changes.</a:t>
            </a:r>
          </a:p>
        </p:txBody>
      </p:sp>
      <p:pic>
        <p:nvPicPr>
          <p:cNvPr id="13" name="Audio 12">
            <a:extLst>
              <a:ext uri="{FF2B5EF4-FFF2-40B4-BE49-F238E27FC236}">
                <a16:creationId xmlns:a16="http://schemas.microsoft.com/office/drawing/2014/main" id="{AF8CD335-6B1D-3962-DB8D-80DB8AE9B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71157924"/>
      </p:ext>
    </p:extLst>
  </p:cSld>
  <p:clrMapOvr>
    <a:masterClrMapping/>
  </p:clrMapOvr>
  <mc:AlternateContent xmlns:mc="http://schemas.openxmlformats.org/markup-compatibility/2006" xmlns:p14="http://schemas.microsoft.com/office/powerpoint/2010/main">
    <mc:Choice Requires="p14">
      <p:transition spd="slow" p14:dur="2000" advTm="11466"/>
    </mc:Choice>
    <mc:Fallback xmlns="">
      <p:transition spd="slow" advTm="1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D085-A0BB-9162-C863-C5B4A83D83CB}"/>
              </a:ext>
            </a:extLst>
          </p:cNvPr>
          <p:cNvSpPr>
            <a:spLocks noGrp="1"/>
          </p:cNvSpPr>
          <p:nvPr>
            <p:ph type="title"/>
          </p:nvPr>
        </p:nvSpPr>
        <p:spPr/>
        <p:txBody>
          <a:bodyPr/>
          <a:lstStyle/>
          <a:p>
            <a:r>
              <a:rPr lang="en-US" dirty="0"/>
              <a:t>C306: unstable narrow complex tachycardia</a:t>
            </a:r>
          </a:p>
        </p:txBody>
      </p:sp>
      <p:sp>
        <p:nvSpPr>
          <p:cNvPr id="3" name="Footer Placeholder 2">
            <a:extLst>
              <a:ext uri="{FF2B5EF4-FFF2-40B4-BE49-F238E27FC236}">
                <a16:creationId xmlns:a16="http://schemas.microsoft.com/office/drawing/2014/main" id="{9F1541EE-6E9E-C282-B8D9-DB2A6B0CB934}"/>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F864D50D-25DB-F3CA-F873-317CB817A9DA}"/>
              </a:ext>
            </a:extLst>
          </p:cNvPr>
          <p:cNvSpPr>
            <a:spLocks noGrp="1"/>
          </p:cNvSpPr>
          <p:nvPr>
            <p:ph type="sldNum" sz="quarter" idx="12"/>
          </p:nvPr>
        </p:nvSpPr>
        <p:spPr/>
        <p:txBody>
          <a:bodyPr/>
          <a:lstStyle/>
          <a:p>
            <a:fld id="{A49DFD55-3C28-40EF-9E31-A92D2E4017FF}" type="slidenum">
              <a:rPr lang="en-US" smtClean="0"/>
              <a:pPr/>
              <a:t>11</a:t>
            </a:fld>
            <a:endParaRPr lang="en-US" dirty="0"/>
          </a:p>
        </p:txBody>
      </p:sp>
      <p:sp>
        <p:nvSpPr>
          <p:cNvPr id="5" name="Chart Placeholder 4">
            <a:extLst>
              <a:ext uri="{FF2B5EF4-FFF2-40B4-BE49-F238E27FC236}">
                <a16:creationId xmlns:a16="http://schemas.microsoft.com/office/drawing/2014/main" id="{BA1FE739-7A36-A81D-710F-A22BE9A92483}"/>
              </a:ext>
            </a:extLst>
          </p:cNvPr>
          <p:cNvSpPr>
            <a:spLocks noGrp="1"/>
          </p:cNvSpPr>
          <p:nvPr>
            <p:ph type="chart" sz="quarter" idx="13"/>
          </p:nvPr>
        </p:nvSpPr>
        <p:spPr/>
        <p:txBody>
          <a:bodyPr/>
          <a:lstStyle/>
          <a:p>
            <a:r>
              <a:rPr lang="en-US" dirty="0"/>
              <a:t>Standardized midazolam doses across protocols.</a:t>
            </a:r>
          </a:p>
          <a:p>
            <a:r>
              <a:rPr lang="en-US" dirty="0"/>
              <a:t>No other changes.</a:t>
            </a:r>
          </a:p>
        </p:txBody>
      </p:sp>
      <p:pic>
        <p:nvPicPr>
          <p:cNvPr id="11" name="Audio 10">
            <a:extLst>
              <a:ext uri="{FF2B5EF4-FFF2-40B4-BE49-F238E27FC236}">
                <a16:creationId xmlns:a16="http://schemas.microsoft.com/office/drawing/2014/main" id="{DF5E146B-5BD9-1850-FC09-9918AEEFF5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5127843"/>
      </p:ext>
    </p:extLst>
  </p:cSld>
  <p:clrMapOvr>
    <a:masterClrMapping/>
  </p:clrMapOvr>
  <mc:AlternateContent xmlns:mc="http://schemas.openxmlformats.org/markup-compatibility/2006" xmlns:p14="http://schemas.microsoft.com/office/powerpoint/2010/main">
    <mc:Choice Requires="p14">
      <p:transition spd="slow" p14:dur="2000" advTm="12192"/>
    </mc:Choice>
    <mc:Fallback xmlns="">
      <p:transition spd="slow" advTm="1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5B47-E03F-E51F-27A0-395D20D97A4A}"/>
              </a:ext>
            </a:extLst>
          </p:cNvPr>
          <p:cNvSpPr>
            <a:spLocks noGrp="1"/>
          </p:cNvSpPr>
          <p:nvPr>
            <p:ph type="title"/>
          </p:nvPr>
        </p:nvSpPr>
        <p:spPr/>
        <p:txBody>
          <a:bodyPr/>
          <a:lstStyle/>
          <a:p>
            <a:r>
              <a:rPr lang="en-US" dirty="0"/>
              <a:t>M410: Seizure</a:t>
            </a:r>
          </a:p>
        </p:txBody>
      </p:sp>
      <p:sp>
        <p:nvSpPr>
          <p:cNvPr id="3" name="Footer Placeholder 2">
            <a:extLst>
              <a:ext uri="{FF2B5EF4-FFF2-40B4-BE49-F238E27FC236}">
                <a16:creationId xmlns:a16="http://schemas.microsoft.com/office/drawing/2014/main" id="{4E851F27-C0CD-54AD-B95E-A520C2E2BC10}"/>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69A73EB6-212E-B45C-8816-B1860461F65B}"/>
              </a:ext>
            </a:extLst>
          </p:cNvPr>
          <p:cNvSpPr>
            <a:spLocks noGrp="1"/>
          </p:cNvSpPr>
          <p:nvPr>
            <p:ph type="sldNum" sz="quarter" idx="12"/>
          </p:nvPr>
        </p:nvSpPr>
        <p:spPr/>
        <p:txBody>
          <a:bodyPr/>
          <a:lstStyle/>
          <a:p>
            <a:fld id="{A49DFD55-3C28-40EF-9E31-A92D2E4017FF}" type="slidenum">
              <a:rPr lang="en-US" smtClean="0"/>
              <a:pPr/>
              <a:t>12</a:t>
            </a:fld>
            <a:endParaRPr lang="en-US" dirty="0"/>
          </a:p>
        </p:txBody>
      </p:sp>
      <p:sp>
        <p:nvSpPr>
          <p:cNvPr id="5" name="Chart Placeholder 4">
            <a:extLst>
              <a:ext uri="{FF2B5EF4-FFF2-40B4-BE49-F238E27FC236}">
                <a16:creationId xmlns:a16="http://schemas.microsoft.com/office/drawing/2014/main" id="{8A272A6B-29F9-FF67-9E97-89C3B6FA28A9}"/>
              </a:ext>
            </a:extLst>
          </p:cNvPr>
          <p:cNvSpPr>
            <a:spLocks noGrp="1"/>
          </p:cNvSpPr>
          <p:nvPr>
            <p:ph type="chart" sz="quarter" idx="13"/>
          </p:nvPr>
        </p:nvSpPr>
        <p:spPr/>
        <p:txBody>
          <a:bodyPr/>
          <a:lstStyle/>
          <a:p>
            <a:r>
              <a:rPr lang="en-US" dirty="0"/>
              <a:t>Standardized midazolam dose table across protocols.</a:t>
            </a:r>
          </a:p>
          <a:p>
            <a:r>
              <a:rPr lang="en-US" dirty="0"/>
              <a:t>Midazolam 10mg IM is still the preferred first line dose without access.</a:t>
            </a:r>
          </a:p>
          <a:p>
            <a:r>
              <a:rPr lang="en-US" dirty="0"/>
              <a:t>No other changes.</a:t>
            </a:r>
          </a:p>
        </p:txBody>
      </p:sp>
      <p:pic>
        <p:nvPicPr>
          <p:cNvPr id="11" name="Audio 10">
            <a:extLst>
              <a:ext uri="{FF2B5EF4-FFF2-40B4-BE49-F238E27FC236}">
                <a16:creationId xmlns:a16="http://schemas.microsoft.com/office/drawing/2014/main" id="{0AB2B3AC-84F5-E15A-6AAD-B83A592132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80720511"/>
      </p:ext>
    </p:extLst>
  </p:cSld>
  <p:clrMapOvr>
    <a:masterClrMapping/>
  </p:clrMapOvr>
  <mc:AlternateContent xmlns:mc="http://schemas.openxmlformats.org/markup-compatibility/2006" xmlns:p14="http://schemas.microsoft.com/office/powerpoint/2010/main">
    <mc:Choice Requires="p14">
      <p:transition spd="slow" p14:dur="2000" advTm="29941"/>
    </mc:Choice>
    <mc:Fallback xmlns="">
      <p:transition spd="slow" advTm="2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A23D-62D8-76AA-703D-BE38E245E0FD}"/>
              </a:ext>
            </a:extLst>
          </p:cNvPr>
          <p:cNvSpPr>
            <a:spLocks noGrp="1"/>
          </p:cNvSpPr>
          <p:nvPr>
            <p:ph type="title"/>
          </p:nvPr>
        </p:nvSpPr>
        <p:spPr/>
        <p:txBody>
          <a:bodyPr/>
          <a:lstStyle/>
          <a:p>
            <a:r>
              <a:rPr lang="en-US" dirty="0"/>
              <a:t>M412: Hypothermia and cold emergencies</a:t>
            </a:r>
          </a:p>
        </p:txBody>
      </p:sp>
      <p:sp>
        <p:nvSpPr>
          <p:cNvPr id="3" name="Footer Placeholder 2">
            <a:extLst>
              <a:ext uri="{FF2B5EF4-FFF2-40B4-BE49-F238E27FC236}">
                <a16:creationId xmlns:a16="http://schemas.microsoft.com/office/drawing/2014/main" id="{BCEED3EE-3D80-9D7A-3BD3-288C34BBB97E}"/>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88B90A29-5F09-A781-606F-18EF7CEB27FE}"/>
              </a:ext>
            </a:extLst>
          </p:cNvPr>
          <p:cNvSpPr>
            <a:spLocks noGrp="1"/>
          </p:cNvSpPr>
          <p:nvPr>
            <p:ph type="sldNum" sz="quarter" idx="12"/>
          </p:nvPr>
        </p:nvSpPr>
        <p:spPr/>
        <p:txBody>
          <a:bodyPr/>
          <a:lstStyle/>
          <a:p>
            <a:fld id="{A49DFD55-3C28-40EF-9E31-A92D2E4017FF}" type="slidenum">
              <a:rPr lang="en-US" smtClean="0"/>
              <a:pPr/>
              <a:t>13</a:t>
            </a:fld>
            <a:endParaRPr lang="en-US" dirty="0"/>
          </a:p>
        </p:txBody>
      </p:sp>
      <p:sp>
        <p:nvSpPr>
          <p:cNvPr id="5" name="Chart Placeholder 4">
            <a:extLst>
              <a:ext uri="{FF2B5EF4-FFF2-40B4-BE49-F238E27FC236}">
                <a16:creationId xmlns:a16="http://schemas.microsoft.com/office/drawing/2014/main" id="{DEB0AF88-78D3-A719-58B4-DBD02FDE4D03}"/>
              </a:ext>
            </a:extLst>
          </p:cNvPr>
          <p:cNvSpPr>
            <a:spLocks noGrp="1"/>
          </p:cNvSpPr>
          <p:nvPr>
            <p:ph type="chart" sz="quarter" idx="13"/>
          </p:nvPr>
        </p:nvSpPr>
        <p:spPr/>
        <p:txBody>
          <a:bodyPr/>
          <a:lstStyle/>
          <a:p>
            <a:r>
              <a:rPr lang="en-US" dirty="0"/>
              <a:t>AHA Guidelines now recommend hypothermic cardiac arrests are managed the same way as normothermic arrests.</a:t>
            </a:r>
          </a:p>
          <a:p>
            <a:r>
              <a:rPr lang="en-US" dirty="0"/>
              <a:t>Follow the same ACLS guidelines as normal.</a:t>
            </a:r>
          </a:p>
          <a:p>
            <a:pPr marL="0" indent="0">
              <a:buNone/>
            </a:pPr>
            <a:endParaRPr lang="en-US" dirty="0"/>
          </a:p>
          <a:p>
            <a:r>
              <a:rPr lang="en-US" dirty="0"/>
              <a:t>Corrected a warmed air temperature typo to correctly read 108F-115F.</a:t>
            </a:r>
          </a:p>
        </p:txBody>
      </p:sp>
      <p:pic>
        <p:nvPicPr>
          <p:cNvPr id="11" name="Audio 10">
            <a:extLst>
              <a:ext uri="{FF2B5EF4-FFF2-40B4-BE49-F238E27FC236}">
                <a16:creationId xmlns:a16="http://schemas.microsoft.com/office/drawing/2014/main" id="{22F20E40-E18F-90DF-7B7F-5AFE669B75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35289095"/>
      </p:ext>
    </p:extLst>
  </p:cSld>
  <p:clrMapOvr>
    <a:masterClrMapping/>
  </p:clrMapOvr>
  <mc:AlternateContent xmlns:mc="http://schemas.openxmlformats.org/markup-compatibility/2006" xmlns:p14="http://schemas.microsoft.com/office/powerpoint/2010/main">
    <mc:Choice Requires="p14">
      <p:transition spd="slow" p14:dur="2000" advTm="39466"/>
    </mc:Choice>
    <mc:Fallback xmlns="">
      <p:transition spd="slow" advTm="3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5969-E029-98C3-B3D0-F74286DB9086}"/>
              </a:ext>
            </a:extLst>
          </p:cNvPr>
          <p:cNvSpPr>
            <a:spLocks noGrp="1"/>
          </p:cNvSpPr>
          <p:nvPr>
            <p:ph type="title"/>
          </p:nvPr>
        </p:nvSpPr>
        <p:spPr/>
        <p:txBody>
          <a:bodyPr/>
          <a:lstStyle/>
          <a:p>
            <a:r>
              <a:rPr lang="en-US" dirty="0"/>
              <a:t>M413: Hyperthermia and heat related emergencies</a:t>
            </a:r>
          </a:p>
        </p:txBody>
      </p:sp>
      <p:sp>
        <p:nvSpPr>
          <p:cNvPr id="3" name="Footer Placeholder 2">
            <a:extLst>
              <a:ext uri="{FF2B5EF4-FFF2-40B4-BE49-F238E27FC236}">
                <a16:creationId xmlns:a16="http://schemas.microsoft.com/office/drawing/2014/main" id="{4D277544-5169-9307-8EA0-ED4DF1A62A55}"/>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4737D61C-75E7-8C5D-4AC7-9E1B2C0023D3}"/>
              </a:ext>
            </a:extLst>
          </p:cNvPr>
          <p:cNvSpPr>
            <a:spLocks noGrp="1"/>
          </p:cNvSpPr>
          <p:nvPr>
            <p:ph type="sldNum" sz="quarter" idx="12"/>
          </p:nvPr>
        </p:nvSpPr>
        <p:spPr/>
        <p:txBody>
          <a:bodyPr/>
          <a:lstStyle/>
          <a:p>
            <a:fld id="{A49DFD55-3C28-40EF-9E31-A92D2E4017FF}" type="slidenum">
              <a:rPr lang="en-US" smtClean="0"/>
              <a:pPr/>
              <a:t>14</a:t>
            </a:fld>
            <a:endParaRPr lang="en-US" dirty="0"/>
          </a:p>
        </p:txBody>
      </p:sp>
      <p:sp>
        <p:nvSpPr>
          <p:cNvPr id="5" name="Chart Placeholder 4">
            <a:extLst>
              <a:ext uri="{FF2B5EF4-FFF2-40B4-BE49-F238E27FC236}">
                <a16:creationId xmlns:a16="http://schemas.microsoft.com/office/drawing/2014/main" id="{F4075503-797A-6FBD-112D-DF517738C9EF}"/>
              </a:ext>
            </a:extLst>
          </p:cNvPr>
          <p:cNvSpPr>
            <a:spLocks noGrp="1"/>
          </p:cNvSpPr>
          <p:nvPr>
            <p:ph type="chart" sz="quarter" idx="13"/>
          </p:nvPr>
        </p:nvSpPr>
        <p:spPr/>
        <p:txBody>
          <a:bodyPr/>
          <a:lstStyle/>
          <a:p>
            <a:r>
              <a:rPr lang="en-US" dirty="0"/>
              <a:t>Heatstroke is a temperature of &gt;104F plus neurological symptoms.</a:t>
            </a:r>
          </a:p>
          <a:p>
            <a:r>
              <a:rPr lang="en-US" dirty="0"/>
              <a:t>Rectal temperatures are the gold standard for measuring core temperatures.  Other sources are not reliable.</a:t>
            </a:r>
          </a:p>
          <a:p>
            <a:r>
              <a:rPr lang="en-US" dirty="0"/>
              <a:t>Absent a temperature recording, patients suspected of heat stroke should be cooled by immersion cooling.</a:t>
            </a:r>
          </a:p>
        </p:txBody>
      </p:sp>
      <p:pic>
        <p:nvPicPr>
          <p:cNvPr id="11" name="Audio 10">
            <a:extLst>
              <a:ext uri="{FF2B5EF4-FFF2-40B4-BE49-F238E27FC236}">
                <a16:creationId xmlns:a16="http://schemas.microsoft.com/office/drawing/2014/main" id="{7B877E50-C8A2-4F0D-D718-6EA487CF8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38831302"/>
      </p:ext>
    </p:extLst>
  </p:cSld>
  <p:clrMapOvr>
    <a:masterClrMapping/>
  </p:clrMapOvr>
  <mc:AlternateContent xmlns:mc="http://schemas.openxmlformats.org/markup-compatibility/2006" xmlns:p14="http://schemas.microsoft.com/office/powerpoint/2010/main">
    <mc:Choice Requires="p14">
      <p:transition spd="slow" p14:dur="2000" advTm="66101"/>
    </mc:Choice>
    <mc:Fallback xmlns="">
      <p:transition spd="slow" advTm="6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4E1E-F4D4-968E-339E-0FB6B710AEAB}"/>
              </a:ext>
            </a:extLst>
          </p:cNvPr>
          <p:cNvSpPr>
            <a:spLocks noGrp="1"/>
          </p:cNvSpPr>
          <p:nvPr>
            <p:ph type="title"/>
          </p:nvPr>
        </p:nvSpPr>
        <p:spPr/>
        <p:txBody>
          <a:bodyPr/>
          <a:lstStyle/>
          <a:p>
            <a:r>
              <a:rPr lang="en-US" dirty="0"/>
              <a:t>M413: Immersion Cooling</a:t>
            </a:r>
          </a:p>
        </p:txBody>
      </p:sp>
      <p:sp>
        <p:nvSpPr>
          <p:cNvPr id="3" name="Footer Placeholder 2">
            <a:extLst>
              <a:ext uri="{FF2B5EF4-FFF2-40B4-BE49-F238E27FC236}">
                <a16:creationId xmlns:a16="http://schemas.microsoft.com/office/drawing/2014/main" id="{CB8AF7FD-D5E4-7F02-57E0-C32FC759BAEA}"/>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139BF2C5-179C-D9FD-ECD0-C421999EB021}"/>
              </a:ext>
            </a:extLst>
          </p:cNvPr>
          <p:cNvSpPr>
            <a:spLocks noGrp="1"/>
          </p:cNvSpPr>
          <p:nvPr>
            <p:ph type="sldNum" sz="quarter" idx="12"/>
          </p:nvPr>
        </p:nvSpPr>
        <p:spPr/>
        <p:txBody>
          <a:bodyPr/>
          <a:lstStyle/>
          <a:p>
            <a:fld id="{A49DFD55-3C28-40EF-9E31-A92D2E4017FF}" type="slidenum">
              <a:rPr lang="en-US" smtClean="0"/>
              <a:pPr/>
              <a:t>15</a:t>
            </a:fld>
            <a:endParaRPr lang="en-US" dirty="0"/>
          </a:p>
        </p:txBody>
      </p:sp>
      <p:sp>
        <p:nvSpPr>
          <p:cNvPr id="5" name="Chart Placeholder 4">
            <a:extLst>
              <a:ext uri="{FF2B5EF4-FFF2-40B4-BE49-F238E27FC236}">
                <a16:creationId xmlns:a16="http://schemas.microsoft.com/office/drawing/2014/main" id="{5129C9EF-8E69-063A-9EDD-C26828C45ED7}"/>
              </a:ext>
            </a:extLst>
          </p:cNvPr>
          <p:cNvSpPr>
            <a:spLocks noGrp="1"/>
          </p:cNvSpPr>
          <p:nvPr>
            <p:ph type="chart" sz="quarter" idx="13"/>
          </p:nvPr>
        </p:nvSpPr>
        <p:spPr/>
        <p:txBody>
          <a:bodyPr>
            <a:normAutofit fontScale="92500" lnSpcReduction="10000"/>
          </a:bodyPr>
          <a:lstStyle/>
          <a:p>
            <a:r>
              <a:rPr lang="en-US" dirty="0"/>
              <a:t>Immersion cooling is the most effective means of rapidly cooling a heat stroke victim.</a:t>
            </a:r>
          </a:p>
          <a:p>
            <a:r>
              <a:rPr lang="en-US" dirty="0"/>
              <a:t>The longer the persons temperature is elevated, the worse neurological damage that will occur.</a:t>
            </a:r>
          </a:p>
          <a:p>
            <a:r>
              <a:rPr lang="en-US" dirty="0"/>
              <a:t>Many sports medicine teams have their own immersion devices.</a:t>
            </a:r>
          </a:p>
          <a:p>
            <a:r>
              <a:rPr lang="en-US" dirty="0"/>
              <a:t>You can make a makeshift device with a body bag and ice water.</a:t>
            </a:r>
          </a:p>
          <a:p>
            <a:r>
              <a:rPr lang="en-US" dirty="0"/>
              <a:t>Cool patient until mentation improves, temperature reaches &lt;101F, or for 20 minutes.</a:t>
            </a:r>
          </a:p>
          <a:p>
            <a:r>
              <a:rPr lang="en-US" dirty="0"/>
              <a:t>If patient has not improved in 20 minutes, contact medical control.</a:t>
            </a:r>
          </a:p>
        </p:txBody>
      </p:sp>
      <p:pic>
        <p:nvPicPr>
          <p:cNvPr id="11" name="Audio 10">
            <a:extLst>
              <a:ext uri="{FF2B5EF4-FFF2-40B4-BE49-F238E27FC236}">
                <a16:creationId xmlns:a16="http://schemas.microsoft.com/office/drawing/2014/main" id="{231CFBEC-FB71-3D45-2EB9-DC46E16EA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55262679"/>
      </p:ext>
    </p:extLst>
  </p:cSld>
  <p:clrMapOvr>
    <a:masterClrMapping/>
  </p:clrMapOvr>
  <mc:AlternateContent xmlns:mc="http://schemas.openxmlformats.org/markup-compatibility/2006" xmlns:p14="http://schemas.microsoft.com/office/powerpoint/2010/main">
    <mc:Choice Requires="p14">
      <p:transition spd="slow" p14:dur="2000" advTm="124309"/>
    </mc:Choice>
    <mc:Fallback xmlns="">
      <p:transition spd="slow" advTm="12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FC12-4EAF-E2EA-8B60-034795F4A790}"/>
              </a:ext>
            </a:extLst>
          </p:cNvPr>
          <p:cNvSpPr>
            <a:spLocks noGrp="1"/>
          </p:cNvSpPr>
          <p:nvPr>
            <p:ph type="title"/>
          </p:nvPr>
        </p:nvSpPr>
        <p:spPr/>
        <p:txBody>
          <a:bodyPr/>
          <a:lstStyle/>
          <a:p>
            <a:r>
              <a:rPr lang="en-US" dirty="0"/>
              <a:t>M413: Dilutional Hyponatremia</a:t>
            </a:r>
          </a:p>
        </p:txBody>
      </p:sp>
      <p:sp>
        <p:nvSpPr>
          <p:cNvPr id="3" name="Footer Placeholder 2">
            <a:extLst>
              <a:ext uri="{FF2B5EF4-FFF2-40B4-BE49-F238E27FC236}">
                <a16:creationId xmlns:a16="http://schemas.microsoft.com/office/drawing/2014/main" id="{BA9DE298-B716-189F-C0EE-6926ED9501FB}"/>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9E2A6525-6910-0623-07F5-4FE262CDE574}"/>
              </a:ext>
            </a:extLst>
          </p:cNvPr>
          <p:cNvSpPr>
            <a:spLocks noGrp="1"/>
          </p:cNvSpPr>
          <p:nvPr>
            <p:ph type="sldNum" sz="quarter" idx="12"/>
          </p:nvPr>
        </p:nvSpPr>
        <p:spPr/>
        <p:txBody>
          <a:bodyPr/>
          <a:lstStyle/>
          <a:p>
            <a:fld id="{A49DFD55-3C28-40EF-9E31-A92D2E4017FF}" type="slidenum">
              <a:rPr lang="en-US" smtClean="0"/>
              <a:pPr/>
              <a:t>16</a:t>
            </a:fld>
            <a:endParaRPr lang="en-US" dirty="0"/>
          </a:p>
        </p:txBody>
      </p:sp>
      <p:sp>
        <p:nvSpPr>
          <p:cNvPr id="5" name="Chart Placeholder 4">
            <a:extLst>
              <a:ext uri="{FF2B5EF4-FFF2-40B4-BE49-F238E27FC236}">
                <a16:creationId xmlns:a16="http://schemas.microsoft.com/office/drawing/2014/main" id="{8604FED2-CD6F-AECB-D31A-F4CFA9DB4015}"/>
              </a:ext>
            </a:extLst>
          </p:cNvPr>
          <p:cNvSpPr>
            <a:spLocks noGrp="1"/>
          </p:cNvSpPr>
          <p:nvPr>
            <p:ph type="chart" sz="quarter" idx="13"/>
          </p:nvPr>
        </p:nvSpPr>
        <p:spPr/>
        <p:txBody>
          <a:bodyPr/>
          <a:lstStyle/>
          <a:p>
            <a:r>
              <a:rPr lang="en-US" dirty="0"/>
              <a:t>Occurs when you drink too much water and dilute your blood sodium levels.</a:t>
            </a:r>
          </a:p>
          <a:p>
            <a:r>
              <a:rPr lang="en-US" dirty="0"/>
              <a:t>Typically seen in marathon athletes.</a:t>
            </a:r>
          </a:p>
          <a:p>
            <a:r>
              <a:rPr lang="en-US" dirty="0"/>
              <a:t>If patient’s core temperature is normal, but they have altered mental status, it could possibly be this condition.</a:t>
            </a:r>
          </a:p>
          <a:p>
            <a:r>
              <a:rPr lang="en-US" dirty="0"/>
              <a:t>Transport these patients to the emergency department.</a:t>
            </a:r>
          </a:p>
        </p:txBody>
      </p:sp>
      <p:pic>
        <p:nvPicPr>
          <p:cNvPr id="15" name="Audio 14">
            <a:extLst>
              <a:ext uri="{FF2B5EF4-FFF2-40B4-BE49-F238E27FC236}">
                <a16:creationId xmlns:a16="http://schemas.microsoft.com/office/drawing/2014/main" id="{C95E9602-B247-011D-AE71-B0AB69F639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33733399"/>
      </p:ext>
    </p:extLst>
  </p:cSld>
  <p:clrMapOvr>
    <a:masterClrMapping/>
  </p:clrMapOvr>
  <mc:AlternateContent xmlns:mc="http://schemas.openxmlformats.org/markup-compatibility/2006" xmlns:p14="http://schemas.microsoft.com/office/powerpoint/2010/main">
    <mc:Choice Requires="p14">
      <p:transition spd="slow" p14:dur="2000" advTm="69258"/>
    </mc:Choice>
    <mc:Fallback xmlns="">
      <p:transition spd="slow" advTm="6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6410-9FEE-599F-7091-797E2C8C0FD7}"/>
              </a:ext>
            </a:extLst>
          </p:cNvPr>
          <p:cNvSpPr>
            <a:spLocks noGrp="1"/>
          </p:cNvSpPr>
          <p:nvPr>
            <p:ph type="title"/>
          </p:nvPr>
        </p:nvSpPr>
        <p:spPr/>
        <p:txBody>
          <a:bodyPr/>
          <a:lstStyle/>
          <a:p>
            <a:r>
              <a:rPr lang="en-US" dirty="0"/>
              <a:t>S501: head or spinal trauma</a:t>
            </a:r>
          </a:p>
        </p:txBody>
      </p:sp>
      <p:sp>
        <p:nvSpPr>
          <p:cNvPr id="3" name="Footer Placeholder 2">
            <a:extLst>
              <a:ext uri="{FF2B5EF4-FFF2-40B4-BE49-F238E27FC236}">
                <a16:creationId xmlns:a16="http://schemas.microsoft.com/office/drawing/2014/main" id="{024A5902-F346-1F6C-B13E-FF024BE76EA0}"/>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25FC9CDD-A992-07B5-611E-D71898A84AD1}"/>
              </a:ext>
            </a:extLst>
          </p:cNvPr>
          <p:cNvSpPr>
            <a:spLocks noGrp="1"/>
          </p:cNvSpPr>
          <p:nvPr>
            <p:ph type="sldNum" sz="quarter" idx="12"/>
          </p:nvPr>
        </p:nvSpPr>
        <p:spPr/>
        <p:txBody>
          <a:bodyPr/>
          <a:lstStyle/>
          <a:p>
            <a:fld id="{A49DFD55-3C28-40EF-9E31-A92D2E4017FF}" type="slidenum">
              <a:rPr lang="en-US" smtClean="0"/>
              <a:pPr/>
              <a:t>17</a:t>
            </a:fld>
            <a:endParaRPr lang="en-US" dirty="0"/>
          </a:p>
        </p:txBody>
      </p:sp>
      <p:sp>
        <p:nvSpPr>
          <p:cNvPr id="5" name="Chart Placeholder 4">
            <a:extLst>
              <a:ext uri="{FF2B5EF4-FFF2-40B4-BE49-F238E27FC236}">
                <a16:creationId xmlns:a16="http://schemas.microsoft.com/office/drawing/2014/main" id="{7DA55D41-1D8F-5559-E900-2E4FB0F05E0C}"/>
              </a:ext>
            </a:extLst>
          </p:cNvPr>
          <p:cNvSpPr>
            <a:spLocks noGrp="1"/>
          </p:cNvSpPr>
          <p:nvPr>
            <p:ph type="chart" sz="quarter" idx="13"/>
          </p:nvPr>
        </p:nvSpPr>
        <p:spPr/>
        <p:txBody>
          <a:bodyPr/>
          <a:lstStyle/>
          <a:p>
            <a:r>
              <a:rPr lang="en-US" dirty="0"/>
              <a:t>Respiratory rate if bagging should be 10/min with a goal ETCO2 of 35-45mmHg.</a:t>
            </a:r>
          </a:p>
          <a:p>
            <a:endParaRPr lang="en-US" dirty="0"/>
          </a:p>
          <a:p>
            <a:r>
              <a:rPr lang="en-US" dirty="0"/>
              <a:t>Patients with head injuries have worse outcomes when they have been “H-bombed”.</a:t>
            </a:r>
          </a:p>
          <a:p>
            <a:pPr lvl="1"/>
            <a:r>
              <a:rPr lang="en-US" dirty="0"/>
              <a:t>Hyperventilation</a:t>
            </a:r>
          </a:p>
          <a:p>
            <a:pPr lvl="1"/>
            <a:r>
              <a:rPr lang="en-US" dirty="0"/>
              <a:t>Hypotension</a:t>
            </a:r>
          </a:p>
          <a:p>
            <a:pPr lvl="1"/>
            <a:r>
              <a:rPr lang="en-US" dirty="0"/>
              <a:t>Hypoxia</a:t>
            </a:r>
          </a:p>
        </p:txBody>
      </p:sp>
      <p:pic>
        <p:nvPicPr>
          <p:cNvPr id="13" name="Audio 12">
            <a:extLst>
              <a:ext uri="{FF2B5EF4-FFF2-40B4-BE49-F238E27FC236}">
                <a16:creationId xmlns:a16="http://schemas.microsoft.com/office/drawing/2014/main" id="{2C721DF1-EAA4-93AE-8AC3-86CDE3D0CC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3905666"/>
      </p:ext>
    </p:extLst>
  </p:cSld>
  <p:clrMapOvr>
    <a:masterClrMapping/>
  </p:clrMapOvr>
  <mc:AlternateContent xmlns:mc="http://schemas.openxmlformats.org/markup-compatibility/2006" xmlns:p14="http://schemas.microsoft.com/office/powerpoint/2010/main">
    <mc:Choice Requires="p14">
      <p:transition spd="slow" p14:dur="2000" advTm="45109"/>
    </mc:Choice>
    <mc:Fallback xmlns="">
      <p:transition spd="slow" advTm="4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620D5-F2E1-2FAB-061C-7F683C776228}"/>
              </a:ext>
            </a:extLst>
          </p:cNvPr>
          <p:cNvSpPr>
            <a:spLocks noGrp="1"/>
          </p:cNvSpPr>
          <p:nvPr>
            <p:ph type="title"/>
          </p:nvPr>
        </p:nvSpPr>
        <p:spPr/>
        <p:txBody>
          <a:bodyPr/>
          <a:lstStyle/>
          <a:p>
            <a:r>
              <a:rPr lang="en-US" dirty="0"/>
              <a:t>S502: Major Burns</a:t>
            </a:r>
          </a:p>
        </p:txBody>
      </p:sp>
      <p:sp>
        <p:nvSpPr>
          <p:cNvPr id="3" name="Footer Placeholder 2">
            <a:extLst>
              <a:ext uri="{FF2B5EF4-FFF2-40B4-BE49-F238E27FC236}">
                <a16:creationId xmlns:a16="http://schemas.microsoft.com/office/drawing/2014/main" id="{94138AAC-E64C-95FF-10E4-6BA32F1CD873}"/>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4751F4A0-B638-92B1-0001-DD9C5861866A}"/>
              </a:ext>
            </a:extLst>
          </p:cNvPr>
          <p:cNvSpPr>
            <a:spLocks noGrp="1"/>
          </p:cNvSpPr>
          <p:nvPr>
            <p:ph type="sldNum" sz="quarter" idx="12"/>
          </p:nvPr>
        </p:nvSpPr>
        <p:spPr/>
        <p:txBody>
          <a:bodyPr/>
          <a:lstStyle/>
          <a:p>
            <a:fld id="{A49DFD55-3C28-40EF-9E31-A92D2E4017FF}" type="slidenum">
              <a:rPr lang="en-US" smtClean="0"/>
              <a:pPr/>
              <a:t>18</a:t>
            </a:fld>
            <a:endParaRPr lang="en-US" dirty="0"/>
          </a:p>
        </p:txBody>
      </p:sp>
      <p:sp>
        <p:nvSpPr>
          <p:cNvPr id="5" name="Chart Placeholder 4">
            <a:extLst>
              <a:ext uri="{FF2B5EF4-FFF2-40B4-BE49-F238E27FC236}">
                <a16:creationId xmlns:a16="http://schemas.microsoft.com/office/drawing/2014/main" id="{25BB6E3A-F59A-1652-2AC2-C97139DA7775}"/>
              </a:ext>
            </a:extLst>
          </p:cNvPr>
          <p:cNvSpPr>
            <a:spLocks noGrp="1"/>
          </p:cNvSpPr>
          <p:nvPr>
            <p:ph type="chart" sz="quarter" idx="13"/>
          </p:nvPr>
        </p:nvSpPr>
        <p:spPr/>
        <p:txBody>
          <a:bodyPr>
            <a:normAutofit lnSpcReduction="10000"/>
          </a:bodyPr>
          <a:lstStyle/>
          <a:p>
            <a:r>
              <a:rPr lang="en-US" dirty="0"/>
              <a:t>Added to inclusion criteria shortness of breath, cough, hoarseness.</a:t>
            </a:r>
          </a:p>
          <a:p>
            <a:r>
              <a:rPr lang="en-US" dirty="0"/>
              <a:t>After removing clothing, cover with clean dry sheet.</a:t>
            </a:r>
          </a:p>
          <a:p>
            <a:r>
              <a:rPr lang="en-US" dirty="0"/>
              <a:t>IV fluid administration now age specific:</a:t>
            </a:r>
          </a:p>
          <a:p>
            <a:pPr lvl="1"/>
            <a:r>
              <a:rPr lang="en-US" dirty="0"/>
              <a:t>5yo 125mL/</a:t>
            </a:r>
            <a:r>
              <a:rPr lang="en-US" dirty="0" err="1"/>
              <a:t>hr</a:t>
            </a:r>
            <a:endParaRPr lang="en-US" dirty="0"/>
          </a:p>
          <a:p>
            <a:pPr lvl="1"/>
            <a:r>
              <a:rPr lang="en-US" dirty="0"/>
              <a:t>6-13 </a:t>
            </a:r>
            <a:r>
              <a:rPr lang="en-US" dirty="0" err="1"/>
              <a:t>yo</a:t>
            </a:r>
            <a:r>
              <a:rPr lang="en-US" dirty="0"/>
              <a:t> 250mL/</a:t>
            </a:r>
            <a:r>
              <a:rPr lang="en-US" dirty="0" err="1"/>
              <a:t>hr</a:t>
            </a:r>
            <a:endParaRPr lang="en-US" dirty="0"/>
          </a:p>
          <a:p>
            <a:pPr lvl="1"/>
            <a:r>
              <a:rPr lang="en-US" dirty="0"/>
              <a:t>&gt;13 </a:t>
            </a:r>
            <a:r>
              <a:rPr lang="en-US" dirty="0" err="1"/>
              <a:t>yo</a:t>
            </a:r>
            <a:r>
              <a:rPr lang="en-US" dirty="0"/>
              <a:t> 500mL/</a:t>
            </a:r>
            <a:r>
              <a:rPr lang="en-US" dirty="0" err="1"/>
              <a:t>hr</a:t>
            </a:r>
            <a:endParaRPr lang="en-US" dirty="0"/>
          </a:p>
          <a:p>
            <a:r>
              <a:rPr lang="en-US" dirty="0"/>
              <a:t>Changed nomenclature to reflect current terms based on thickness.</a:t>
            </a:r>
          </a:p>
          <a:p>
            <a:endParaRPr lang="en-US" dirty="0"/>
          </a:p>
        </p:txBody>
      </p:sp>
      <p:pic>
        <p:nvPicPr>
          <p:cNvPr id="11" name="Audio 10">
            <a:extLst>
              <a:ext uri="{FF2B5EF4-FFF2-40B4-BE49-F238E27FC236}">
                <a16:creationId xmlns:a16="http://schemas.microsoft.com/office/drawing/2014/main" id="{6D7B42E9-F343-1163-26F7-D60363348C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56051067"/>
      </p:ext>
    </p:extLst>
  </p:cSld>
  <p:clrMapOvr>
    <a:masterClrMapping/>
  </p:clrMapOvr>
  <mc:AlternateContent xmlns:mc="http://schemas.openxmlformats.org/markup-compatibility/2006" xmlns:p14="http://schemas.microsoft.com/office/powerpoint/2010/main">
    <mc:Choice Requires="p14">
      <p:transition spd="slow" p14:dur="2000" advTm="62538"/>
    </mc:Choice>
    <mc:Fallback xmlns="">
      <p:transition spd="slow" advTm="6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A1653-1E1C-346A-2D0C-003B8FF51DB6}"/>
              </a:ext>
            </a:extLst>
          </p:cNvPr>
          <p:cNvSpPr>
            <a:spLocks noGrp="1"/>
          </p:cNvSpPr>
          <p:nvPr>
            <p:ph type="title"/>
          </p:nvPr>
        </p:nvSpPr>
        <p:spPr/>
        <p:txBody>
          <a:bodyPr/>
          <a:lstStyle/>
          <a:p>
            <a:r>
              <a:rPr lang="en-US" dirty="0"/>
              <a:t>S506: Administration of </a:t>
            </a:r>
            <a:r>
              <a:rPr lang="en-US" dirty="0" err="1"/>
              <a:t>txa</a:t>
            </a:r>
            <a:endParaRPr lang="en-US" dirty="0"/>
          </a:p>
        </p:txBody>
      </p:sp>
      <p:sp>
        <p:nvSpPr>
          <p:cNvPr id="3" name="Footer Placeholder 2">
            <a:extLst>
              <a:ext uri="{FF2B5EF4-FFF2-40B4-BE49-F238E27FC236}">
                <a16:creationId xmlns:a16="http://schemas.microsoft.com/office/drawing/2014/main" id="{A30DC561-6691-7903-B0F8-80268A03CB93}"/>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AB643A08-AF3E-DFD2-797A-5CEF3A5FFD26}"/>
              </a:ext>
            </a:extLst>
          </p:cNvPr>
          <p:cNvSpPr>
            <a:spLocks noGrp="1"/>
          </p:cNvSpPr>
          <p:nvPr>
            <p:ph type="sldNum" sz="quarter" idx="12"/>
          </p:nvPr>
        </p:nvSpPr>
        <p:spPr/>
        <p:txBody>
          <a:bodyPr/>
          <a:lstStyle/>
          <a:p>
            <a:fld id="{A49DFD55-3C28-40EF-9E31-A92D2E4017FF}" type="slidenum">
              <a:rPr lang="en-US" smtClean="0"/>
              <a:pPr/>
              <a:t>19</a:t>
            </a:fld>
            <a:endParaRPr lang="en-US" dirty="0"/>
          </a:p>
        </p:txBody>
      </p:sp>
      <p:sp>
        <p:nvSpPr>
          <p:cNvPr id="5" name="Chart Placeholder 4">
            <a:extLst>
              <a:ext uri="{FF2B5EF4-FFF2-40B4-BE49-F238E27FC236}">
                <a16:creationId xmlns:a16="http://schemas.microsoft.com/office/drawing/2014/main" id="{07283375-9663-1656-B920-1EF2DAD3209A}"/>
              </a:ext>
            </a:extLst>
          </p:cNvPr>
          <p:cNvSpPr>
            <a:spLocks noGrp="1"/>
          </p:cNvSpPr>
          <p:nvPr>
            <p:ph type="chart" sz="quarter" idx="13"/>
          </p:nvPr>
        </p:nvSpPr>
        <p:spPr/>
        <p:txBody>
          <a:bodyPr/>
          <a:lstStyle/>
          <a:p>
            <a:r>
              <a:rPr lang="en-US" dirty="0"/>
              <a:t>Added as criteria “concern for severe internal or external hemorrhage, or patient will likely be a candidate for a blood transfusion.”</a:t>
            </a:r>
          </a:p>
          <a:p>
            <a:r>
              <a:rPr lang="en-US" dirty="0"/>
              <a:t>Updated normal vital signs chart.</a:t>
            </a:r>
          </a:p>
          <a:p>
            <a:endParaRPr lang="en-US" dirty="0"/>
          </a:p>
        </p:txBody>
      </p:sp>
      <p:pic>
        <p:nvPicPr>
          <p:cNvPr id="15" name="Audio 14">
            <a:extLst>
              <a:ext uri="{FF2B5EF4-FFF2-40B4-BE49-F238E27FC236}">
                <a16:creationId xmlns:a16="http://schemas.microsoft.com/office/drawing/2014/main" id="{C32F1120-2193-2841-24AB-F6D856117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6920448"/>
      </p:ext>
    </p:extLst>
  </p:cSld>
  <p:clrMapOvr>
    <a:masterClrMapping/>
  </p:clrMapOvr>
  <mc:AlternateContent xmlns:mc="http://schemas.openxmlformats.org/markup-compatibility/2006" xmlns:p14="http://schemas.microsoft.com/office/powerpoint/2010/main">
    <mc:Choice Requires="p14">
      <p:transition spd="slow" p14:dur="2000" advTm="19690"/>
    </mc:Choice>
    <mc:Fallback xmlns="">
      <p:transition spd="slow" advTm="1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333500" y="1020445"/>
            <a:ext cx="2895600" cy="1325563"/>
          </a:xfrm>
        </p:spPr>
        <p:txBody>
          <a:bodyPr/>
          <a:lstStyle/>
          <a:p>
            <a:r>
              <a:rPr lang="en-US" dirty="0"/>
              <a:t>Disclosures</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1333500" y="2924175"/>
            <a:ext cx="2895600" cy="2519363"/>
          </a:xfrm>
        </p:spPr>
        <p:txBody>
          <a:bodyPr/>
          <a:lstStyle/>
          <a:p>
            <a:r>
              <a:rPr lang="en-US" dirty="0"/>
              <a:t>NONE.</a:t>
            </a:r>
          </a:p>
        </p:txBody>
      </p:sp>
      <p:sp>
        <p:nvSpPr>
          <p:cNvPr id="4" name="Footer Placeholder 3">
            <a:extLst>
              <a:ext uri="{FF2B5EF4-FFF2-40B4-BE49-F238E27FC236}">
                <a16:creationId xmlns:a16="http://schemas.microsoft.com/office/drawing/2014/main" id="{36C19884-873C-4D13-BE6D-318CF07B0D12}"/>
              </a:ext>
            </a:extLst>
          </p:cNvPr>
          <p:cNvSpPr>
            <a:spLocks noGrp="1"/>
          </p:cNvSpPr>
          <p:nvPr>
            <p:ph type="ftr" sz="quarter" idx="11"/>
          </p:nvPr>
        </p:nvSpPr>
        <p:spPr>
          <a:xfrm>
            <a:off x="2669886" y="6356349"/>
            <a:ext cx="2482842" cy="365125"/>
          </a:xfrm>
        </p:spPr>
        <p:txBody>
          <a:bodyPr/>
          <a:lstStyle/>
          <a:p>
            <a:r>
              <a:rPr lang="en-US"/>
              <a:t>2024 Academy of Medicine Protocol Updates</a:t>
            </a:r>
            <a:endParaRPr lang="en-US" dirty="0"/>
          </a:p>
        </p:txBody>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5536305" y="6356350"/>
            <a:ext cx="987552" cy="365125"/>
          </a:xfrm>
        </p:spPr>
        <p:txBody>
          <a:bodyPr/>
          <a:lstStyle/>
          <a:p>
            <a:fld id="{A49DFD55-3C28-40EF-9E31-A92D2E4017FF}" type="slidenum">
              <a:rPr lang="en-US" smtClean="0"/>
              <a:pPr/>
              <a:t>2</a:t>
            </a:fld>
            <a:endParaRPr lang="en-US" dirty="0"/>
          </a:p>
        </p:txBody>
      </p:sp>
      <p:pic>
        <p:nvPicPr>
          <p:cNvPr id="12" name="Audio 11">
            <a:extLst>
              <a:ext uri="{FF2B5EF4-FFF2-40B4-BE49-F238E27FC236}">
                <a16:creationId xmlns:a16="http://schemas.microsoft.com/office/drawing/2014/main" id="{6C16FFB3-C6A7-57A6-D49B-9630E276FA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13219598"/>
      </p:ext>
    </p:extLst>
  </p:cSld>
  <p:clrMapOvr>
    <a:masterClrMapping/>
  </p:clrMapOvr>
  <mc:AlternateContent xmlns:mc="http://schemas.openxmlformats.org/markup-compatibility/2006" xmlns:p14="http://schemas.microsoft.com/office/powerpoint/2010/main">
    <mc:Choice Requires="p14">
      <p:transition spd="slow" p14:dur="2000" advTm="7605"/>
    </mc:Choice>
    <mc:Fallback xmlns="">
      <p:transition spd="slow" advTm="7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710E-7151-00F1-4996-E6E06A73C2EB}"/>
              </a:ext>
            </a:extLst>
          </p:cNvPr>
          <p:cNvSpPr>
            <a:spLocks noGrp="1"/>
          </p:cNvSpPr>
          <p:nvPr>
            <p:ph type="title"/>
          </p:nvPr>
        </p:nvSpPr>
        <p:spPr/>
        <p:txBody>
          <a:bodyPr/>
          <a:lstStyle/>
          <a:p>
            <a:r>
              <a:rPr lang="en-US" dirty="0"/>
              <a:t>S507: Special trauma situations</a:t>
            </a:r>
          </a:p>
        </p:txBody>
      </p:sp>
      <p:sp>
        <p:nvSpPr>
          <p:cNvPr id="3" name="Footer Placeholder 2">
            <a:extLst>
              <a:ext uri="{FF2B5EF4-FFF2-40B4-BE49-F238E27FC236}">
                <a16:creationId xmlns:a16="http://schemas.microsoft.com/office/drawing/2014/main" id="{471E7E76-73D1-589A-5AC6-E187CB6BA691}"/>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41852BA3-47A0-FD2F-6710-34E7BE316AF0}"/>
              </a:ext>
            </a:extLst>
          </p:cNvPr>
          <p:cNvSpPr>
            <a:spLocks noGrp="1"/>
          </p:cNvSpPr>
          <p:nvPr>
            <p:ph type="sldNum" sz="quarter" idx="12"/>
          </p:nvPr>
        </p:nvSpPr>
        <p:spPr/>
        <p:txBody>
          <a:bodyPr/>
          <a:lstStyle/>
          <a:p>
            <a:fld id="{A49DFD55-3C28-40EF-9E31-A92D2E4017FF}" type="slidenum">
              <a:rPr lang="en-US" smtClean="0"/>
              <a:pPr/>
              <a:t>20</a:t>
            </a:fld>
            <a:endParaRPr lang="en-US" dirty="0"/>
          </a:p>
        </p:txBody>
      </p:sp>
      <p:sp>
        <p:nvSpPr>
          <p:cNvPr id="5" name="Chart Placeholder 4">
            <a:extLst>
              <a:ext uri="{FF2B5EF4-FFF2-40B4-BE49-F238E27FC236}">
                <a16:creationId xmlns:a16="http://schemas.microsoft.com/office/drawing/2014/main" id="{39938616-D4FD-6109-DE11-1017FD35C3FB}"/>
              </a:ext>
            </a:extLst>
          </p:cNvPr>
          <p:cNvSpPr>
            <a:spLocks noGrp="1"/>
          </p:cNvSpPr>
          <p:nvPr>
            <p:ph type="chart" sz="quarter" idx="13"/>
          </p:nvPr>
        </p:nvSpPr>
        <p:spPr/>
        <p:txBody>
          <a:bodyPr/>
          <a:lstStyle/>
          <a:p>
            <a:r>
              <a:rPr lang="en-US" dirty="0"/>
              <a:t>Prior to removing an extremity that has been entrapped &gt;60 minutes, now added new Calcium Administration protocol.</a:t>
            </a:r>
          </a:p>
          <a:p>
            <a:r>
              <a:rPr lang="en-US" dirty="0"/>
              <a:t>This will be discussed later.</a:t>
            </a:r>
          </a:p>
        </p:txBody>
      </p:sp>
      <p:pic>
        <p:nvPicPr>
          <p:cNvPr id="13" name="Audio 12">
            <a:extLst>
              <a:ext uri="{FF2B5EF4-FFF2-40B4-BE49-F238E27FC236}">
                <a16:creationId xmlns:a16="http://schemas.microsoft.com/office/drawing/2014/main" id="{5998150F-1F8A-19C2-B91E-F5CAC5D62A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38611380"/>
      </p:ext>
    </p:extLst>
  </p:cSld>
  <p:clrMapOvr>
    <a:masterClrMapping/>
  </p:clrMapOvr>
  <mc:AlternateContent xmlns:mc="http://schemas.openxmlformats.org/markup-compatibility/2006" xmlns:p14="http://schemas.microsoft.com/office/powerpoint/2010/main">
    <mc:Choice Requires="p14">
      <p:transition spd="slow" p14:dur="2000" advTm="14538"/>
    </mc:Choice>
    <mc:Fallback xmlns="">
      <p:transition spd="slow" advTm="1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ED61-5AAA-6A09-5A9C-77604BA7A906}"/>
              </a:ext>
            </a:extLst>
          </p:cNvPr>
          <p:cNvSpPr>
            <a:spLocks noGrp="1"/>
          </p:cNvSpPr>
          <p:nvPr>
            <p:ph type="title"/>
          </p:nvPr>
        </p:nvSpPr>
        <p:spPr/>
        <p:txBody>
          <a:bodyPr/>
          <a:lstStyle/>
          <a:p>
            <a:r>
              <a:rPr lang="en-US" dirty="0"/>
              <a:t>P600: Pediatric newborn resuscitation</a:t>
            </a:r>
          </a:p>
        </p:txBody>
      </p:sp>
      <p:sp>
        <p:nvSpPr>
          <p:cNvPr id="3" name="Footer Placeholder 2">
            <a:extLst>
              <a:ext uri="{FF2B5EF4-FFF2-40B4-BE49-F238E27FC236}">
                <a16:creationId xmlns:a16="http://schemas.microsoft.com/office/drawing/2014/main" id="{89BA0119-404F-81CF-9EB1-6BA157F1A222}"/>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8565535F-75B4-52BF-D5BA-E10DF9E85866}"/>
              </a:ext>
            </a:extLst>
          </p:cNvPr>
          <p:cNvSpPr>
            <a:spLocks noGrp="1"/>
          </p:cNvSpPr>
          <p:nvPr>
            <p:ph type="sldNum" sz="quarter" idx="12"/>
          </p:nvPr>
        </p:nvSpPr>
        <p:spPr/>
        <p:txBody>
          <a:bodyPr/>
          <a:lstStyle/>
          <a:p>
            <a:fld id="{A49DFD55-3C28-40EF-9E31-A92D2E4017FF}" type="slidenum">
              <a:rPr lang="en-US" smtClean="0"/>
              <a:pPr/>
              <a:t>21</a:t>
            </a:fld>
            <a:endParaRPr lang="en-US" dirty="0"/>
          </a:p>
        </p:txBody>
      </p:sp>
      <p:sp>
        <p:nvSpPr>
          <p:cNvPr id="5" name="Chart Placeholder 4">
            <a:extLst>
              <a:ext uri="{FF2B5EF4-FFF2-40B4-BE49-F238E27FC236}">
                <a16:creationId xmlns:a16="http://schemas.microsoft.com/office/drawing/2014/main" id="{B0CC9A80-96DD-3090-5788-12E812703E5A}"/>
              </a:ext>
            </a:extLst>
          </p:cNvPr>
          <p:cNvSpPr>
            <a:spLocks noGrp="1"/>
          </p:cNvSpPr>
          <p:nvPr>
            <p:ph type="chart" sz="quarter" idx="13"/>
          </p:nvPr>
        </p:nvSpPr>
        <p:spPr/>
        <p:txBody>
          <a:bodyPr/>
          <a:lstStyle/>
          <a:p>
            <a:r>
              <a:rPr lang="en-US" dirty="0"/>
              <a:t>IV/IO access is the preferred route of epinephrine administration.</a:t>
            </a:r>
          </a:p>
        </p:txBody>
      </p:sp>
      <p:pic>
        <p:nvPicPr>
          <p:cNvPr id="11" name="Audio 10">
            <a:extLst>
              <a:ext uri="{FF2B5EF4-FFF2-40B4-BE49-F238E27FC236}">
                <a16:creationId xmlns:a16="http://schemas.microsoft.com/office/drawing/2014/main" id="{A73E9818-8E7A-A593-8C1D-115E276430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67996950"/>
      </p:ext>
    </p:extLst>
  </p:cSld>
  <p:clrMapOvr>
    <a:masterClrMapping/>
  </p:clrMapOvr>
  <mc:AlternateContent xmlns:mc="http://schemas.openxmlformats.org/markup-compatibility/2006" xmlns:p14="http://schemas.microsoft.com/office/powerpoint/2010/main">
    <mc:Choice Requires="p14">
      <p:transition spd="slow" p14:dur="2000" advTm="13920"/>
    </mc:Choice>
    <mc:Fallback xmlns="">
      <p:transition spd="slow" advTm="1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37A3-226F-99AA-6E38-0F14207EB820}"/>
              </a:ext>
            </a:extLst>
          </p:cNvPr>
          <p:cNvSpPr>
            <a:spLocks noGrp="1"/>
          </p:cNvSpPr>
          <p:nvPr>
            <p:ph type="title"/>
          </p:nvPr>
        </p:nvSpPr>
        <p:spPr/>
        <p:txBody>
          <a:bodyPr/>
          <a:lstStyle/>
          <a:p>
            <a:r>
              <a:rPr lang="en-US" dirty="0"/>
              <a:t>P602: Pediatric pulseless cardiac arrest (asystole/PEA)</a:t>
            </a:r>
          </a:p>
        </p:txBody>
      </p:sp>
      <p:sp>
        <p:nvSpPr>
          <p:cNvPr id="3" name="Footer Placeholder 2">
            <a:extLst>
              <a:ext uri="{FF2B5EF4-FFF2-40B4-BE49-F238E27FC236}">
                <a16:creationId xmlns:a16="http://schemas.microsoft.com/office/drawing/2014/main" id="{F4705D03-4077-636E-FD54-FF8FE1BB4A9A}"/>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F6C8AEC3-1D95-36D8-D710-7BFB8F54CB10}"/>
              </a:ext>
            </a:extLst>
          </p:cNvPr>
          <p:cNvSpPr>
            <a:spLocks noGrp="1"/>
          </p:cNvSpPr>
          <p:nvPr>
            <p:ph type="sldNum" sz="quarter" idx="12"/>
          </p:nvPr>
        </p:nvSpPr>
        <p:spPr/>
        <p:txBody>
          <a:bodyPr/>
          <a:lstStyle/>
          <a:p>
            <a:fld id="{A49DFD55-3C28-40EF-9E31-A92D2E4017FF}" type="slidenum">
              <a:rPr lang="en-US" smtClean="0"/>
              <a:pPr/>
              <a:t>22</a:t>
            </a:fld>
            <a:endParaRPr lang="en-US" dirty="0"/>
          </a:p>
        </p:txBody>
      </p:sp>
      <p:sp>
        <p:nvSpPr>
          <p:cNvPr id="5" name="Chart Placeholder 4">
            <a:extLst>
              <a:ext uri="{FF2B5EF4-FFF2-40B4-BE49-F238E27FC236}">
                <a16:creationId xmlns:a16="http://schemas.microsoft.com/office/drawing/2014/main" id="{D377FCA8-CD05-0F8A-CFDC-8F7BACB2D3BF}"/>
              </a:ext>
            </a:extLst>
          </p:cNvPr>
          <p:cNvSpPr>
            <a:spLocks noGrp="1"/>
          </p:cNvSpPr>
          <p:nvPr>
            <p:ph type="chart" sz="quarter" idx="13"/>
          </p:nvPr>
        </p:nvSpPr>
        <p:spPr/>
        <p:txBody>
          <a:bodyPr/>
          <a:lstStyle/>
          <a:p>
            <a:r>
              <a:rPr lang="en-US" dirty="0"/>
              <a:t>Added that for children without signs of puberty, compression to ventilation ratio is 15:2.  For children with signs of puberty, it is 30:2.</a:t>
            </a:r>
          </a:p>
          <a:p>
            <a:r>
              <a:rPr lang="en-US" dirty="0"/>
              <a:t>Added to place a size appropriate supraglottic airway.</a:t>
            </a:r>
          </a:p>
        </p:txBody>
      </p:sp>
      <p:pic>
        <p:nvPicPr>
          <p:cNvPr id="11" name="Audio 10">
            <a:extLst>
              <a:ext uri="{FF2B5EF4-FFF2-40B4-BE49-F238E27FC236}">
                <a16:creationId xmlns:a16="http://schemas.microsoft.com/office/drawing/2014/main" id="{C45AF515-28B6-5356-27A4-4F427CE79F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38109657"/>
      </p:ext>
    </p:extLst>
  </p:cSld>
  <p:clrMapOvr>
    <a:masterClrMapping/>
  </p:clrMapOvr>
  <mc:AlternateContent xmlns:mc="http://schemas.openxmlformats.org/markup-compatibility/2006" xmlns:p14="http://schemas.microsoft.com/office/powerpoint/2010/main">
    <mc:Choice Requires="p14">
      <p:transition spd="slow" p14:dur="2000" advTm="28021"/>
    </mc:Choice>
    <mc:Fallback xmlns="">
      <p:transition spd="slow" advTm="2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EC70-E8F3-1E93-6430-AC0BA167F85D}"/>
              </a:ext>
            </a:extLst>
          </p:cNvPr>
          <p:cNvSpPr>
            <a:spLocks noGrp="1"/>
          </p:cNvSpPr>
          <p:nvPr>
            <p:ph type="title"/>
          </p:nvPr>
        </p:nvSpPr>
        <p:spPr/>
        <p:txBody>
          <a:bodyPr/>
          <a:lstStyle/>
          <a:p>
            <a:r>
              <a:rPr lang="en-US" dirty="0"/>
              <a:t>P610: Pediatric seizure</a:t>
            </a:r>
          </a:p>
        </p:txBody>
      </p:sp>
      <p:sp>
        <p:nvSpPr>
          <p:cNvPr id="3" name="Footer Placeholder 2">
            <a:extLst>
              <a:ext uri="{FF2B5EF4-FFF2-40B4-BE49-F238E27FC236}">
                <a16:creationId xmlns:a16="http://schemas.microsoft.com/office/drawing/2014/main" id="{C3E81BD2-841F-5EAD-8207-7EF677C44200}"/>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039E17CA-A74A-75C1-7578-1174FBE9301A}"/>
              </a:ext>
            </a:extLst>
          </p:cNvPr>
          <p:cNvSpPr>
            <a:spLocks noGrp="1"/>
          </p:cNvSpPr>
          <p:nvPr>
            <p:ph type="sldNum" sz="quarter" idx="12"/>
          </p:nvPr>
        </p:nvSpPr>
        <p:spPr/>
        <p:txBody>
          <a:bodyPr/>
          <a:lstStyle/>
          <a:p>
            <a:fld id="{A49DFD55-3C28-40EF-9E31-A92D2E4017FF}" type="slidenum">
              <a:rPr lang="en-US" smtClean="0"/>
              <a:pPr/>
              <a:t>23</a:t>
            </a:fld>
            <a:endParaRPr lang="en-US" dirty="0"/>
          </a:p>
        </p:txBody>
      </p:sp>
      <p:sp>
        <p:nvSpPr>
          <p:cNvPr id="5" name="Chart Placeholder 4">
            <a:extLst>
              <a:ext uri="{FF2B5EF4-FFF2-40B4-BE49-F238E27FC236}">
                <a16:creationId xmlns:a16="http://schemas.microsoft.com/office/drawing/2014/main" id="{D3D55C83-67B0-C4AE-61E8-0C19E2EFD25D}"/>
              </a:ext>
            </a:extLst>
          </p:cNvPr>
          <p:cNvSpPr>
            <a:spLocks noGrp="1"/>
          </p:cNvSpPr>
          <p:nvPr>
            <p:ph type="chart" sz="quarter" idx="13"/>
          </p:nvPr>
        </p:nvSpPr>
        <p:spPr/>
        <p:txBody>
          <a:bodyPr/>
          <a:lstStyle/>
          <a:p>
            <a:r>
              <a:rPr lang="en-US" dirty="0"/>
              <a:t>Changed to re-emphasize IM as the initial route in actively seizing patients, along with adding a weight-based chart.</a:t>
            </a:r>
          </a:p>
        </p:txBody>
      </p:sp>
      <p:pic>
        <p:nvPicPr>
          <p:cNvPr id="11" name="Audio 10">
            <a:extLst>
              <a:ext uri="{FF2B5EF4-FFF2-40B4-BE49-F238E27FC236}">
                <a16:creationId xmlns:a16="http://schemas.microsoft.com/office/drawing/2014/main" id="{2E934A3C-E3F4-3B81-D346-18A2CE6A2E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93119369"/>
      </p:ext>
    </p:extLst>
  </p:cSld>
  <p:clrMapOvr>
    <a:masterClrMapping/>
  </p:clrMapOvr>
  <mc:AlternateContent xmlns:mc="http://schemas.openxmlformats.org/markup-compatibility/2006" xmlns:p14="http://schemas.microsoft.com/office/powerpoint/2010/main">
    <mc:Choice Requires="p14">
      <p:transition spd="slow" p14:dur="2000" advTm="21429"/>
    </mc:Choice>
    <mc:Fallback xmlns="">
      <p:transition spd="slow" advTm="2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CA8AA-97F8-5AF2-95F1-56B9D014D1B8}"/>
              </a:ext>
            </a:extLst>
          </p:cNvPr>
          <p:cNvSpPr>
            <a:spLocks noGrp="1"/>
          </p:cNvSpPr>
          <p:nvPr>
            <p:ph type="title"/>
          </p:nvPr>
        </p:nvSpPr>
        <p:spPr/>
        <p:txBody>
          <a:bodyPr/>
          <a:lstStyle/>
          <a:p>
            <a:r>
              <a:rPr lang="en-US" dirty="0"/>
              <a:t>T704: Spinal motion restriction</a:t>
            </a:r>
          </a:p>
        </p:txBody>
      </p:sp>
      <p:sp>
        <p:nvSpPr>
          <p:cNvPr id="3" name="Footer Placeholder 2">
            <a:extLst>
              <a:ext uri="{FF2B5EF4-FFF2-40B4-BE49-F238E27FC236}">
                <a16:creationId xmlns:a16="http://schemas.microsoft.com/office/drawing/2014/main" id="{4542514C-E5A0-07DB-BB6E-3934199267D5}"/>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B2BF458C-5923-B4E7-4A00-8C5C2679AC10}"/>
              </a:ext>
            </a:extLst>
          </p:cNvPr>
          <p:cNvSpPr>
            <a:spLocks noGrp="1"/>
          </p:cNvSpPr>
          <p:nvPr>
            <p:ph type="sldNum" sz="quarter" idx="12"/>
          </p:nvPr>
        </p:nvSpPr>
        <p:spPr/>
        <p:txBody>
          <a:bodyPr/>
          <a:lstStyle/>
          <a:p>
            <a:fld id="{A49DFD55-3C28-40EF-9E31-A92D2E4017FF}" type="slidenum">
              <a:rPr lang="en-US" smtClean="0"/>
              <a:pPr/>
              <a:t>24</a:t>
            </a:fld>
            <a:endParaRPr lang="en-US" dirty="0"/>
          </a:p>
        </p:txBody>
      </p:sp>
      <p:sp>
        <p:nvSpPr>
          <p:cNvPr id="5" name="Chart Placeholder 4">
            <a:extLst>
              <a:ext uri="{FF2B5EF4-FFF2-40B4-BE49-F238E27FC236}">
                <a16:creationId xmlns:a16="http://schemas.microsoft.com/office/drawing/2014/main" id="{4CF85785-8EB0-D4A2-9309-458C4A3EEAF7}"/>
              </a:ext>
            </a:extLst>
          </p:cNvPr>
          <p:cNvSpPr>
            <a:spLocks noGrp="1"/>
          </p:cNvSpPr>
          <p:nvPr>
            <p:ph type="chart" sz="quarter" idx="13"/>
          </p:nvPr>
        </p:nvSpPr>
        <p:spPr/>
        <p:txBody>
          <a:bodyPr>
            <a:normAutofit lnSpcReduction="10000"/>
          </a:bodyPr>
          <a:lstStyle/>
          <a:p>
            <a:r>
              <a:rPr lang="en-US" dirty="0"/>
              <a:t>Added reminder to remove patients from backboard onto stretcher mattress unless it will delay treatment or transport significantly.</a:t>
            </a:r>
          </a:p>
          <a:p>
            <a:r>
              <a:rPr lang="en-US" dirty="0"/>
              <a:t>Added that children with a twisted neck following a traumatic injury should be presumed to have spinal injury.  Place them in a c-collar.</a:t>
            </a:r>
          </a:p>
          <a:p>
            <a:r>
              <a:rPr lang="en-US" dirty="0"/>
              <a:t>Added that if you respond to athletic events, it is suggested to coordinate a spinal immobilization plan with the sports medicine team if applicable.</a:t>
            </a:r>
          </a:p>
        </p:txBody>
      </p:sp>
      <p:pic>
        <p:nvPicPr>
          <p:cNvPr id="11" name="Audio 10">
            <a:extLst>
              <a:ext uri="{FF2B5EF4-FFF2-40B4-BE49-F238E27FC236}">
                <a16:creationId xmlns:a16="http://schemas.microsoft.com/office/drawing/2014/main" id="{8C4FB8AD-606A-6010-E1B9-3C9A4312CC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53138402"/>
      </p:ext>
    </p:extLst>
  </p:cSld>
  <p:clrMapOvr>
    <a:masterClrMapping/>
  </p:clrMapOvr>
  <mc:AlternateContent xmlns:mc="http://schemas.openxmlformats.org/markup-compatibility/2006" xmlns:p14="http://schemas.microsoft.com/office/powerpoint/2010/main">
    <mc:Choice Requires="p14">
      <p:transition spd="slow" p14:dur="2000" advTm="63221"/>
    </mc:Choice>
    <mc:Fallback xmlns="">
      <p:transition spd="slow" advTm="6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A0E7-0A25-0924-A407-D5DDBF335CCC}"/>
              </a:ext>
            </a:extLst>
          </p:cNvPr>
          <p:cNvSpPr>
            <a:spLocks noGrp="1"/>
          </p:cNvSpPr>
          <p:nvPr>
            <p:ph type="title"/>
          </p:nvPr>
        </p:nvSpPr>
        <p:spPr/>
        <p:txBody>
          <a:bodyPr/>
          <a:lstStyle/>
          <a:p>
            <a:r>
              <a:rPr lang="en-US" dirty="0"/>
              <a:t>O801: pregnancy and post-partum complications</a:t>
            </a:r>
          </a:p>
        </p:txBody>
      </p:sp>
      <p:sp>
        <p:nvSpPr>
          <p:cNvPr id="3" name="Footer Placeholder 2">
            <a:extLst>
              <a:ext uri="{FF2B5EF4-FFF2-40B4-BE49-F238E27FC236}">
                <a16:creationId xmlns:a16="http://schemas.microsoft.com/office/drawing/2014/main" id="{0FECDD74-96E6-082E-B9E8-0B6FF758B93C}"/>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B4B68696-F856-CDBB-AFEF-2F64613973AF}"/>
              </a:ext>
            </a:extLst>
          </p:cNvPr>
          <p:cNvSpPr>
            <a:spLocks noGrp="1"/>
          </p:cNvSpPr>
          <p:nvPr>
            <p:ph type="sldNum" sz="quarter" idx="12"/>
          </p:nvPr>
        </p:nvSpPr>
        <p:spPr/>
        <p:txBody>
          <a:bodyPr/>
          <a:lstStyle/>
          <a:p>
            <a:fld id="{A49DFD55-3C28-40EF-9E31-A92D2E4017FF}" type="slidenum">
              <a:rPr lang="en-US" smtClean="0"/>
              <a:pPr/>
              <a:t>25</a:t>
            </a:fld>
            <a:endParaRPr lang="en-US" dirty="0"/>
          </a:p>
        </p:txBody>
      </p:sp>
      <p:sp>
        <p:nvSpPr>
          <p:cNvPr id="5" name="Chart Placeholder 4">
            <a:extLst>
              <a:ext uri="{FF2B5EF4-FFF2-40B4-BE49-F238E27FC236}">
                <a16:creationId xmlns:a16="http://schemas.microsoft.com/office/drawing/2014/main" id="{9FDA1A03-1E0D-9DC0-AA7A-02D2C51DF2DC}"/>
              </a:ext>
            </a:extLst>
          </p:cNvPr>
          <p:cNvSpPr>
            <a:spLocks noGrp="1"/>
          </p:cNvSpPr>
          <p:nvPr>
            <p:ph type="chart" sz="quarter" idx="13"/>
          </p:nvPr>
        </p:nvSpPr>
        <p:spPr/>
        <p:txBody>
          <a:bodyPr/>
          <a:lstStyle/>
          <a:p>
            <a:r>
              <a:rPr lang="en-US" dirty="0"/>
              <a:t>Added new Hypertensive Crisis section.</a:t>
            </a:r>
          </a:p>
          <a:p>
            <a:r>
              <a:rPr lang="en-US" dirty="0"/>
              <a:t>Cardiac arrest has remained at the bottom of the protocol.</a:t>
            </a:r>
          </a:p>
          <a:p>
            <a:r>
              <a:rPr lang="en-US" dirty="0"/>
              <a:t>Seizure section refers to new Hypertensive Crisis section.</a:t>
            </a:r>
          </a:p>
        </p:txBody>
      </p:sp>
      <p:pic>
        <p:nvPicPr>
          <p:cNvPr id="11" name="Audio 10">
            <a:extLst>
              <a:ext uri="{FF2B5EF4-FFF2-40B4-BE49-F238E27FC236}">
                <a16:creationId xmlns:a16="http://schemas.microsoft.com/office/drawing/2014/main" id="{2F340A66-4003-53FA-5BC1-B8A2F7DE4D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70554634"/>
      </p:ext>
    </p:extLst>
  </p:cSld>
  <p:clrMapOvr>
    <a:masterClrMapping/>
  </p:clrMapOvr>
  <mc:AlternateContent xmlns:mc="http://schemas.openxmlformats.org/markup-compatibility/2006" xmlns:p14="http://schemas.microsoft.com/office/powerpoint/2010/main">
    <mc:Choice Requires="p14">
      <p:transition spd="slow" p14:dur="2000" advTm="28032"/>
    </mc:Choice>
    <mc:Fallback xmlns="">
      <p:transition spd="slow" advTm="2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4E4F-2B0C-E992-0EF9-B6122CE60A5D}"/>
              </a:ext>
            </a:extLst>
          </p:cNvPr>
          <p:cNvSpPr>
            <a:spLocks noGrp="1"/>
          </p:cNvSpPr>
          <p:nvPr>
            <p:ph type="title"/>
          </p:nvPr>
        </p:nvSpPr>
        <p:spPr/>
        <p:txBody>
          <a:bodyPr/>
          <a:lstStyle/>
          <a:p>
            <a:r>
              <a:rPr lang="en-US" dirty="0"/>
              <a:t>O801: Hypertensive Crisis</a:t>
            </a:r>
          </a:p>
        </p:txBody>
      </p:sp>
      <p:sp>
        <p:nvSpPr>
          <p:cNvPr id="3" name="Footer Placeholder 2">
            <a:extLst>
              <a:ext uri="{FF2B5EF4-FFF2-40B4-BE49-F238E27FC236}">
                <a16:creationId xmlns:a16="http://schemas.microsoft.com/office/drawing/2014/main" id="{7E43D83F-F254-F126-F7A8-A6A400756C49}"/>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22A315CA-0A64-3C95-2406-A51373E8A48E}"/>
              </a:ext>
            </a:extLst>
          </p:cNvPr>
          <p:cNvSpPr>
            <a:spLocks noGrp="1"/>
          </p:cNvSpPr>
          <p:nvPr>
            <p:ph type="sldNum" sz="quarter" idx="12"/>
          </p:nvPr>
        </p:nvSpPr>
        <p:spPr/>
        <p:txBody>
          <a:bodyPr/>
          <a:lstStyle/>
          <a:p>
            <a:fld id="{A49DFD55-3C28-40EF-9E31-A92D2E4017FF}" type="slidenum">
              <a:rPr lang="en-US" smtClean="0"/>
              <a:pPr/>
              <a:t>26</a:t>
            </a:fld>
            <a:endParaRPr lang="en-US" dirty="0"/>
          </a:p>
        </p:txBody>
      </p:sp>
      <p:sp>
        <p:nvSpPr>
          <p:cNvPr id="5" name="Chart Placeholder 4">
            <a:extLst>
              <a:ext uri="{FF2B5EF4-FFF2-40B4-BE49-F238E27FC236}">
                <a16:creationId xmlns:a16="http://schemas.microsoft.com/office/drawing/2014/main" id="{55B8D3FB-D23E-E378-F0FA-AAE30011E228}"/>
              </a:ext>
            </a:extLst>
          </p:cNvPr>
          <p:cNvSpPr>
            <a:spLocks noGrp="1"/>
          </p:cNvSpPr>
          <p:nvPr>
            <p:ph type="chart" sz="quarter" idx="13"/>
          </p:nvPr>
        </p:nvSpPr>
        <p:spPr/>
        <p:txBody>
          <a:bodyPr>
            <a:normAutofit fontScale="92500"/>
          </a:bodyPr>
          <a:lstStyle/>
          <a:p>
            <a:r>
              <a:rPr lang="en-US" dirty="0"/>
              <a:t>Hypertensive crisis is a national problem in maternal healthcare and contributes to morbidity and mortality of both mom and infant.</a:t>
            </a:r>
          </a:p>
          <a:p>
            <a:r>
              <a:rPr lang="en-US" dirty="0"/>
              <a:t>If the patient has  a systolic blood pressure &gt;160 and/or diastolic blood pressure &gt;110 on two occasions at least 15 minutes apart</a:t>
            </a:r>
          </a:p>
          <a:p>
            <a:pPr lvl="1"/>
            <a:r>
              <a:rPr lang="en-US" dirty="0"/>
              <a:t>Administer </a:t>
            </a:r>
            <a:r>
              <a:rPr lang="en-US" b="1" dirty="0"/>
              <a:t>nifedipine 10mg </a:t>
            </a:r>
            <a:r>
              <a:rPr lang="en-US" dirty="0"/>
              <a:t>by mouth every 15 minutes to a maximum of three doses, stopping earlier if blood pressure is below above threshold.</a:t>
            </a:r>
          </a:p>
          <a:p>
            <a:pPr lvl="1"/>
            <a:r>
              <a:rPr lang="en-US" dirty="0"/>
              <a:t>Obtain vital signs at least every 15 minutes</a:t>
            </a:r>
          </a:p>
          <a:p>
            <a:r>
              <a:rPr lang="en-US" dirty="0"/>
              <a:t>If initiating treatment, notify the receiving hospital that the patient met criteria for Hypertensive Crisis and has been given nifedipine.</a:t>
            </a:r>
          </a:p>
        </p:txBody>
      </p:sp>
      <p:pic>
        <p:nvPicPr>
          <p:cNvPr id="11" name="Audio 10">
            <a:extLst>
              <a:ext uri="{FF2B5EF4-FFF2-40B4-BE49-F238E27FC236}">
                <a16:creationId xmlns:a16="http://schemas.microsoft.com/office/drawing/2014/main" id="{FB3032EC-C3BD-6DE0-7B58-63D15765E0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38058290"/>
      </p:ext>
    </p:extLst>
  </p:cSld>
  <p:clrMapOvr>
    <a:masterClrMapping/>
  </p:clrMapOvr>
  <mc:AlternateContent xmlns:mc="http://schemas.openxmlformats.org/markup-compatibility/2006" xmlns:p14="http://schemas.microsoft.com/office/powerpoint/2010/main">
    <mc:Choice Requires="p14">
      <p:transition spd="slow" p14:dur="2000" advTm="95370"/>
    </mc:Choice>
    <mc:Fallback xmlns="">
      <p:transition spd="slow" advTm="95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A1C5-D86D-EA12-45E1-1E83E892A083}"/>
              </a:ext>
            </a:extLst>
          </p:cNvPr>
          <p:cNvSpPr>
            <a:spLocks noGrp="1"/>
          </p:cNvSpPr>
          <p:nvPr>
            <p:ph type="title"/>
          </p:nvPr>
        </p:nvSpPr>
        <p:spPr/>
        <p:txBody>
          <a:bodyPr/>
          <a:lstStyle/>
          <a:p>
            <a:r>
              <a:rPr lang="en-US" dirty="0"/>
              <a:t>App C: Management of mass casualty incidents</a:t>
            </a:r>
          </a:p>
        </p:txBody>
      </p:sp>
      <p:sp>
        <p:nvSpPr>
          <p:cNvPr id="3" name="Footer Placeholder 2">
            <a:extLst>
              <a:ext uri="{FF2B5EF4-FFF2-40B4-BE49-F238E27FC236}">
                <a16:creationId xmlns:a16="http://schemas.microsoft.com/office/drawing/2014/main" id="{4F796D0C-86E6-432C-4AB6-4A7D0AD56235}"/>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0952C90E-DBBD-C9F5-5B87-E1F63CE843B4}"/>
              </a:ext>
            </a:extLst>
          </p:cNvPr>
          <p:cNvSpPr>
            <a:spLocks noGrp="1"/>
          </p:cNvSpPr>
          <p:nvPr>
            <p:ph type="sldNum" sz="quarter" idx="12"/>
          </p:nvPr>
        </p:nvSpPr>
        <p:spPr/>
        <p:txBody>
          <a:bodyPr/>
          <a:lstStyle/>
          <a:p>
            <a:fld id="{A49DFD55-3C28-40EF-9E31-A92D2E4017FF}" type="slidenum">
              <a:rPr lang="en-US" smtClean="0"/>
              <a:pPr/>
              <a:t>27</a:t>
            </a:fld>
            <a:endParaRPr lang="en-US" dirty="0"/>
          </a:p>
        </p:txBody>
      </p:sp>
      <p:sp>
        <p:nvSpPr>
          <p:cNvPr id="5" name="Chart Placeholder 4">
            <a:extLst>
              <a:ext uri="{FF2B5EF4-FFF2-40B4-BE49-F238E27FC236}">
                <a16:creationId xmlns:a16="http://schemas.microsoft.com/office/drawing/2014/main" id="{26A83823-1760-9AD0-33F3-6104F2B401B3}"/>
              </a:ext>
            </a:extLst>
          </p:cNvPr>
          <p:cNvSpPr>
            <a:spLocks noGrp="1"/>
          </p:cNvSpPr>
          <p:nvPr>
            <p:ph type="chart" sz="quarter" idx="13"/>
          </p:nvPr>
        </p:nvSpPr>
        <p:spPr/>
        <p:txBody>
          <a:bodyPr/>
          <a:lstStyle/>
          <a:p>
            <a:r>
              <a:rPr lang="en-US" dirty="0"/>
              <a:t>Emphasized that the protocol is not meant to replace local plans or decisions.</a:t>
            </a:r>
          </a:p>
          <a:p>
            <a:r>
              <a:rPr lang="en-US" dirty="0"/>
              <a:t>The protocol is designed for agencies that do not have superseding local MCI plans.</a:t>
            </a:r>
          </a:p>
        </p:txBody>
      </p:sp>
      <p:pic>
        <p:nvPicPr>
          <p:cNvPr id="11" name="Audio 10">
            <a:extLst>
              <a:ext uri="{FF2B5EF4-FFF2-40B4-BE49-F238E27FC236}">
                <a16:creationId xmlns:a16="http://schemas.microsoft.com/office/drawing/2014/main" id="{E440A445-B5A9-4B34-3373-763D102693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8324502"/>
      </p:ext>
    </p:extLst>
  </p:cSld>
  <p:clrMapOvr>
    <a:masterClrMapping/>
  </p:clrMapOvr>
  <mc:AlternateContent xmlns:mc="http://schemas.openxmlformats.org/markup-compatibility/2006" xmlns:p14="http://schemas.microsoft.com/office/powerpoint/2010/main">
    <mc:Choice Requires="p14">
      <p:transition spd="slow" p14:dur="2000" advTm="27797"/>
    </mc:Choice>
    <mc:Fallback xmlns="">
      <p:transition spd="slow" advTm="2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FDA23-16E1-7BF2-25EC-7B43C7FBBB4B}"/>
              </a:ext>
            </a:extLst>
          </p:cNvPr>
          <p:cNvSpPr>
            <a:spLocks noGrp="1"/>
          </p:cNvSpPr>
          <p:nvPr>
            <p:ph type="title"/>
          </p:nvPr>
        </p:nvSpPr>
        <p:spPr/>
        <p:txBody>
          <a:bodyPr/>
          <a:lstStyle/>
          <a:p>
            <a:r>
              <a:rPr lang="en-US" dirty="0"/>
              <a:t>App J: Pediatric drug quick reference</a:t>
            </a:r>
          </a:p>
        </p:txBody>
      </p:sp>
      <p:sp>
        <p:nvSpPr>
          <p:cNvPr id="3" name="Footer Placeholder 2">
            <a:extLst>
              <a:ext uri="{FF2B5EF4-FFF2-40B4-BE49-F238E27FC236}">
                <a16:creationId xmlns:a16="http://schemas.microsoft.com/office/drawing/2014/main" id="{B86016C1-3683-6853-B4AB-F758FED5D2AE}"/>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457A2EB8-350C-D828-0A48-C1B4BBC7C45C}"/>
              </a:ext>
            </a:extLst>
          </p:cNvPr>
          <p:cNvSpPr>
            <a:spLocks noGrp="1"/>
          </p:cNvSpPr>
          <p:nvPr>
            <p:ph type="sldNum" sz="quarter" idx="12"/>
          </p:nvPr>
        </p:nvSpPr>
        <p:spPr/>
        <p:txBody>
          <a:bodyPr/>
          <a:lstStyle/>
          <a:p>
            <a:fld id="{A49DFD55-3C28-40EF-9E31-A92D2E4017FF}" type="slidenum">
              <a:rPr lang="en-US" smtClean="0"/>
              <a:pPr/>
              <a:t>28</a:t>
            </a:fld>
            <a:endParaRPr lang="en-US" dirty="0"/>
          </a:p>
        </p:txBody>
      </p:sp>
      <p:sp>
        <p:nvSpPr>
          <p:cNvPr id="5" name="Chart Placeholder 4">
            <a:extLst>
              <a:ext uri="{FF2B5EF4-FFF2-40B4-BE49-F238E27FC236}">
                <a16:creationId xmlns:a16="http://schemas.microsoft.com/office/drawing/2014/main" id="{00581EB1-B83A-6F08-A6A5-B8AED329C864}"/>
              </a:ext>
            </a:extLst>
          </p:cNvPr>
          <p:cNvSpPr>
            <a:spLocks noGrp="1"/>
          </p:cNvSpPr>
          <p:nvPr>
            <p:ph type="chart" sz="quarter" idx="13"/>
          </p:nvPr>
        </p:nvSpPr>
        <p:spPr/>
        <p:txBody>
          <a:bodyPr/>
          <a:lstStyle/>
          <a:p>
            <a:r>
              <a:rPr lang="en-US" dirty="0"/>
              <a:t>Removed ET route for pediatric epinephrine.  Meant to emphasize the preferred IV route of administration.  ETT doses still available in protocol and on most pediatric medication dosing systems.</a:t>
            </a:r>
          </a:p>
        </p:txBody>
      </p:sp>
      <p:pic>
        <p:nvPicPr>
          <p:cNvPr id="11" name="Audio 10">
            <a:extLst>
              <a:ext uri="{FF2B5EF4-FFF2-40B4-BE49-F238E27FC236}">
                <a16:creationId xmlns:a16="http://schemas.microsoft.com/office/drawing/2014/main" id="{C9C4A9DA-624E-D9D5-1407-2DDBB17805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2100608"/>
      </p:ext>
    </p:extLst>
  </p:cSld>
  <p:clrMapOvr>
    <a:masterClrMapping/>
  </p:clrMapOvr>
  <mc:AlternateContent xmlns:mc="http://schemas.openxmlformats.org/markup-compatibility/2006" xmlns:p14="http://schemas.microsoft.com/office/powerpoint/2010/main">
    <mc:Choice Requires="p14">
      <p:transition spd="slow" p14:dur="2000" advTm="25536"/>
    </mc:Choice>
    <mc:Fallback xmlns="">
      <p:transition spd="slow" advTm="2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0AB410-3101-5948-094B-DAB11971533D}"/>
              </a:ext>
            </a:extLst>
          </p:cNvPr>
          <p:cNvSpPr>
            <a:spLocks noGrp="1"/>
          </p:cNvSpPr>
          <p:nvPr>
            <p:ph type="ctrTitle"/>
          </p:nvPr>
        </p:nvSpPr>
        <p:spPr/>
        <p:txBody>
          <a:bodyPr/>
          <a:lstStyle/>
          <a:p>
            <a:r>
              <a:rPr lang="en-US" dirty="0"/>
              <a:t>New protocols</a:t>
            </a:r>
          </a:p>
        </p:txBody>
      </p:sp>
      <p:sp>
        <p:nvSpPr>
          <p:cNvPr id="7" name="Subtitle 6">
            <a:extLst>
              <a:ext uri="{FF2B5EF4-FFF2-40B4-BE49-F238E27FC236}">
                <a16:creationId xmlns:a16="http://schemas.microsoft.com/office/drawing/2014/main" id="{CFDCC9F3-67C7-EC85-B3ED-E71344F02B6C}"/>
              </a:ext>
            </a:extLst>
          </p:cNvPr>
          <p:cNvSpPr>
            <a:spLocks noGrp="1"/>
          </p:cNvSpPr>
          <p:nvPr>
            <p:ph type="subTitle" idx="1"/>
          </p:nvPr>
        </p:nvSpPr>
        <p:spPr>
          <a:xfrm>
            <a:off x="6991350" y="3962003"/>
            <a:ext cx="4179570" cy="1956197"/>
          </a:xfrm>
        </p:spPr>
        <p:txBody>
          <a:bodyPr>
            <a:normAutofit/>
          </a:bodyPr>
          <a:lstStyle/>
          <a:p>
            <a:r>
              <a:rPr lang="en-US" dirty="0"/>
              <a:t>A113: Definition of a patient</a:t>
            </a:r>
          </a:p>
          <a:p>
            <a:r>
              <a:rPr lang="en-US" dirty="0"/>
              <a:t>S508: Epistaxis</a:t>
            </a:r>
          </a:p>
          <a:p>
            <a:r>
              <a:rPr lang="en-US" dirty="0"/>
              <a:t>T714: Calcium Administration</a:t>
            </a:r>
          </a:p>
        </p:txBody>
      </p:sp>
      <p:sp>
        <p:nvSpPr>
          <p:cNvPr id="3" name="Footer Placeholder 2">
            <a:extLst>
              <a:ext uri="{FF2B5EF4-FFF2-40B4-BE49-F238E27FC236}">
                <a16:creationId xmlns:a16="http://schemas.microsoft.com/office/drawing/2014/main" id="{F1FC733E-0766-1298-86E6-52BD8A35A2EF}"/>
              </a:ext>
            </a:extLst>
          </p:cNvPr>
          <p:cNvSpPr>
            <a:spLocks noGrp="1"/>
          </p:cNvSpPr>
          <p:nvPr>
            <p:ph type="ftr" sz="quarter" idx="4294967295"/>
          </p:nvPr>
        </p:nvSpPr>
        <p:spPr>
          <a:xfrm>
            <a:off x="0" y="6356350"/>
            <a:ext cx="4114800" cy="365125"/>
          </a:xfrm>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E6857858-828E-0F64-3096-4EE50BC05DFA}"/>
              </a:ext>
            </a:extLst>
          </p:cNvPr>
          <p:cNvSpPr>
            <a:spLocks noGrp="1"/>
          </p:cNvSpPr>
          <p:nvPr>
            <p:ph type="sldNum" sz="quarter" idx="4294967295"/>
          </p:nvPr>
        </p:nvSpPr>
        <p:spPr>
          <a:xfrm>
            <a:off x="9448800" y="6356350"/>
            <a:ext cx="2743200" cy="365125"/>
          </a:xfrm>
        </p:spPr>
        <p:txBody>
          <a:bodyPr/>
          <a:lstStyle/>
          <a:p>
            <a:fld id="{A49DFD55-3C28-40EF-9E31-A92D2E4017FF}" type="slidenum">
              <a:rPr lang="en-US" smtClean="0"/>
              <a:pPr/>
              <a:t>29</a:t>
            </a:fld>
            <a:endParaRPr lang="en-US" dirty="0"/>
          </a:p>
        </p:txBody>
      </p:sp>
      <p:pic>
        <p:nvPicPr>
          <p:cNvPr id="13" name="Audio 12">
            <a:extLst>
              <a:ext uri="{FF2B5EF4-FFF2-40B4-BE49-F238E27FC236}">
                <a16:creationId xmlns:a16="http://schemas.microsoft.com/office/drawing/2014/main" id="{7A3CCA91-7055-161F-5237-A30A9BDBA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03643330"/>
      </p:ext>
    </p:extLst>
  </p:cSld>
  <p:clrMapOvr>
    <a:masterClrMapping/>
  </p:clrMapOvr>
  <mc:AlternateContent xmlns:mc="http://schemas.openxmlformats.org/markup-compatibility/2006" xmlns:p14="http://schemas.microsoft.com/office/powerpoint/2010/main">
    <mc:Choice Requires="p14">
      <p:transition spd="slow" p14:dur="2000" advTm="9216"/>
    </mc:Choice>
    <mc:Fallback xmlns="">
      <p:transition spd="slow" advTm="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362075" y="1671639"/>
            <a:ext cx="5111750" cy="1204912"/>
          </a:xfrm>
        </p:spPr>
        <p:txBody>
          <a:bodyPr/>
          <a:lstStyle/>
          <a:p>
            <a:r>
              <a:rPr lang="en-US" dirty="0" err="1"/>
              <a:t>aGENDA</a:t>
            </a:r>
            <a:endParaRPr lang="en-US" dirty="0"/>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362075" y="3660774"/>
            <a:ext cx="5111750" cy="1525588"/>
          </a:xfrm>
        </p:spPr>
        <p:txBody>
          <a:bodyPr/>
          <a:lstStyle/>
          <a:p>
            <a:pPr marL="285750" indent="-285750">
              <a:buFont typeface="Arial" panose="020B0604020202020204" pitchFamily="34" charset="0"/>
              <a:buChar char="•"/>
            </a:pPr>
            <a:r>
              <a:rPr lang="en-US" dirty="0"/>
              <a:t>REVISED PROTOCOLS</a:t>
            </a:r>
          </a:p>
          <a:p>
            <a:pPr marL="285750" indent="-285750">
              <a:buFont typeface="Arial" panose="020B0604020202020204" pitchFamily="34" charset="0"/>
              <a:buChar char="•"/>
            </a:pPr>
            <a:r>
              <a:rPr lang="en-US" dirty="0"/>
              <a:t>NEW PROTOCOLS</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a:t>2024 Academy of Medicine Protocol Updates</a:t>
            </a:r>
            <a:endParaRPr lang="en-US" dirty="0"/>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a:t>
            </a:fld>
            <a:endParaRPr lang="en-US" dirty="0"/>
          </a:p>
        </p:txBody>
      </p:sp>
      <p:pic>
        <p:nvPicPr>
          <p:cNvPr id="11" name="Audio 10">
            <a:extLst>
              <a:ext uri="{FF2B5EF4-FFF2-40B4-BE49-F238E27FC236}">
                <a16:creationId xmlns:a16="http://schemas.microsoft.com/office/drawing/2014/main" id="{55F0E5EB-9B49-84CA-5DF2-104B19F638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1516367"/>
      </p:ext>
    </p:extLst>
  </p:cSld>
  <p:clrMapOvr>
    <a:masterClrMapping/>
  </p:clrMapOvr>
  <mc:AlternateContent xmlns:mc="http://schemas.openxmlformats.org/markup-compatibility/2006" xmlns:p14="http://schemas.microsoft.com/office/powerpoint/2010/main">
    <mc:Choice Requires="p14">
      <p:transition spd="slow" p14:dur="2000" advTm="8437"/>
    </mc:Choice>
    <mc:Fallback xmlns="">
      <p:transition spd="slow" advTm="8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BEE25D-89E7-F16D-F15F-1E26B3C99864}"/>
              </a:ext>
            </a:extLst>
          </p:cNvPr>
          <p:cNvSpPr>
            <a:spLocks noGrp="1"/>
          </p:cNvSpPr>
          <p:nvPr>
            <p:ph type="title"/>
          </p:nvPr>
        </p:nvSpPr>
        <p:spPr/>
        <p:txBody>
          <a:bodyPr/>
          <a:lstStyle/>
          <a:p>
            <a:r>
              <a:rPr lang="en-US" dirty="0"/>
              <a:t>A113: Definition of a patient</a:t>
            </a:r>
          </a:p>
        </p:txBody>
      </p:sp>
      <p:sp>
        <p:nvSpPr>
          <p:cNvPr id="5" name="Chart Placeholder 4">
            <a:extLst>
              <a:ext uri="{FF2B5EF4-FFF2-40B4-BE49-F238E27FC236}">
                <a16:creationId xmlns:a16="http://schemas.microsoft.com/office/drawing/2014/main" id="{E7F026A4-DDAE-FABE-7768-EE2DF7945C57}"/>
              </a:ext>
            </a:extLst>
          </p:cNvPr>
          <p:cNvSpPr>
            <a:spLocks noGrp="1"/>
          </p:cNvSpPr>
          <p:nvPr>
            <p:ph type="chart" sz="quarter" idx="13"/>
          </p:nvPr>
        </p:nvSpPr>
        <p:spPr/>
        <p:txBody>
          <a:bodyPr/>
          <a:lstStyle/>
          <a:p>
            <a:r>
              <a:rPr lang="en-US" dirty="0"/>
              <a:t>Provided as both a flow chart and text protocol.</a:t>
            </a:r>
          </a:p>
          <a:p>
            <a:r>
              <a:rPr lang="en-US" dirty="0"/>
              <a:t>Designed to help you assess whether a person is truly a patient.</a:t>
            </a:r>
          </a:p>
          <a:p>
            <a:r>
              <a:rPr lang="en-US" dirty="0"/>
              <a:t>Unless the person meets the definition of a patient, they can be considered “not a patient”.</a:t>
            </a:r>
          </a:p>
          <a:p>
            <a:r>
              <a:rPr lang="en-US" dirty="0"/>
              <a:t>Continue to follow your agency's documentation SOG/SOP’s on how to document “not a patient” encounters.</a:t>
            </a:r>
          </a:p>
          <a:p>
            <a:r>
              <a:rPr lang="en-US" dirty="0"/>
              <a:t>Please read through the protocol.</a:t>
            </a:r>
          </a:p>
        </p:txBody>
      </p:sp>
      <p:sp>
        <p:nvSpPr>
          <p:cNvPr id="6" name="Footer Placeholder 5">
            <a:extLst>
              <a:ext uri="{FF2B5EF4-FFF2-40B4-BE49-F238E27FC236}">
                <a16:creationId xmlns:a16="http://schemas.microsoft.com/office/drawing/2014/main" id="{DF310823-F4BE-1452-5487-F5A359B15AD0}"/>
              </a:ext>
            </a:extLst>
          </p:cNvPr>
          <p:cNvSpPr>
            <a:spLocks noGrp="1"/>
          </p:cNvSpPr>
          <p:nvPr>
            <p:ph type="ftr" sz="quarter" idx="11"/>
          </p:nvPr>
        </p:nvSpPr>
        <p:spPr/>
        <p:txBody>
          <a:bodyPr/>
          <a:lstStyle/>
          <a:p>
            <a:r>
              <a:rPr lang="en-US"/>
              <a:t>2024 Academy of Medicine Protocol Updates</a:t>
            </a:r>
            <a:endParaRPr lang="en-US" dirty="0"/>
          </a:p>
        </p:txBody>
      </p:sp>
      <p:sp>
        <p:nvSpPr>
          <p:cNvPr id="7" name="Slide Number Placeholder 6">
            <a:extLst>
              <a:ext uri="{FF2B5EF4-FFF2-40B4-BE49-F238E27FC236}">
                <a16:creationId xmlns:a16="http://schemas.microsoft.com/office/drawing/2014/main" id="{C1B82139-9F45-F257-5B81-3A39923CE823}"/>
              </a:ext>
            </a:extLst>
          </p:cNvPr>
          <p:cNvSpPr>
            <a:spLocks noGrp="1"/>
          </p:cNvSpPr>
          <p:nvPr>
            <p:ph type="sldNum" sz="quarter" idx="12"/>
          </p:nvPr>
        </p:nvSpPr>
        <p:spPr/>
        <p:txBody>
          <a:bodyPr/>
          <a:lstStyle/>
          <a:p>
            <a:fld id="{A49DFD55-3C28-40EF-9E31-A92D2E4017FF}" type="slidenum">
              <a:rPr lang="en-US" smtClean="0"/>
              <a:pPr/>
              <a:t>30</a:t>
            </a:fld>
            <a:endParaRPr lang="en-US" dirty="0"/>
          </a:p>
        </p:txBody>
      </p:sp>
      <p:pic>
        <p:nvPicPr>
          <p:cNvPr id="13" name="Audio 12">
            <a:extLst>
              <a:ext uri="{FF2B5EF4-FFF2-40B4-BE49-F238E27FC236}">
                <a16:creationId xmlns:a16="http://schemas.microsoft.com/office/drawing/2014/main" id="{8ACE13D4-7299-0901-7A93-D04EC69169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47533588"/>
      </p:ext>
    </p:extLst>
  </p:cSld>
  <p:clrMapOvr>
    <a:masterClrMapping/>
  </p:clrMapOvr>
  <mc:AlternateContent xmlns:mc="http://schemas.openxmlformats.org/markup-compatibility/2006" xmlns:p14="http://schemas.microsoft.com/office/powerpoint/2010/main">
    <mc:Choice Requires="p14">
      <p:transition spd="slow" p14:dur="2000" advTm="39584"/>
    </mc:Choice>
    <mc:Fallback xmlns="">
      <p:transition spd="slow" advTm="3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8687-0F83-7ADA-968C-61B6F9BE6A67}"/>
              </a:ext>
            </a:extLst>
          </p:cNvPr>
          <p:cNvSpPr>
            <a:spLocks noGrp="1"/>
          </p:cNvSpPr>
          <p:nvPr>
            <p:ph type="title"/>
          </p:nvPr>
        </p:nvSpPr>
        <p:spPr/>
        <p:txBody>
          <a:bodyPr/>
          <a:lstStyle/>
          <a:p>
            <a:r>
              <a:rPr lang="en-US" dirty="0"/>
              <a:t>A113: Definition of a patient</a:t>
            </a:r>
          </a:p>
        </p:txBody>
      </p:sp>
      <p:sp>
        <p:nvSpPr>
          <p:cNvPr id="3" name="Footer Placeholder 2">
            <a:extLst>
              <a:ext uri="{FF2B5EF4-FFF2-40B4-BE49-F238E27FC236}">
                <a16:creationId xmlns:a16="http://schemas.microsoft.com/office/drawing/2014/main" id="{1C3DD5AD-3239-6723-71F8-2B02768ED27F}"/>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EDF4B04F-548A-CF43-EA3D-4697C21EA472}"/>
              </a:ext>
            </a:extLst>
          </p:cNvPr>
          <p:cNvSpPr>
            <a:spLocks noGrp="1"/>
          </p:cNvSpPr>
          <p:nvPr>
            <p:ph type="sldNum" sz="quarter" idx="12"/>
          </p:nvPr>
        </p:nvSpPr>
        <p:spPr/>
        <p:txBody>
          <a:bodyPr/>
          <a:lstStyle/>
          <a:p>
            <a:fld id="{A49DFD55-3C28-40EF-9E31-A92D2E4017FF}" type="slidenum">
              <a:rPr lang="en-US" smtClean="0"/>
              <a:pPr/>
              <a:t>31</a:t>
            </a:fld>
            <a:endParaRPr lang="en-US" dirty="0"/>
          </a:p>
        </p:txBody>
      </p:sp>
      <p:pic>
        <p:nvPicPr>
          <p:cNvPr id="7" name="Picture 6" descr="A flowchart of a patient&#10;&#10;Description automatically generated">
            <a:extLst>
              <a:ext uri="{FF2B5EF4-FFF2-40B4-BE49-F238E27FC236}">
                <a16:creationId xmlns:a16="http://schemas.microsoft.com/office/drawing/2014/main" id="{2B42DE5E-C177-1A62-37EA-C487143891DC}"/>
              </a:ext>
            </a:extLst>
          </p:cNvPr>
          <p:cNvPicPr>
            <a:picLocks noChangeAspect="1"/>
          </p:cNvPicPr>
          <p:nvPr/>
        </p:nvPicPr>
        <p:blipFill>
          <a:blip r:embed="rId5"/>
          <a:stretch>
            <a:fillRect/>
          </a:stretch>
        </p:blipFill>
        <p:spPr>
          <a:xfrm>
            <a:off x="1775139" y="42403"/>
            <a:ext cx="7990818" cy="6679072"/>
          </a:xfrm>
          <a:prstGeom prst="rect">
            <a:avLst/>
          </a:prstGeom>
        </p:spPr>
      </p:pic>
      <p:pic>
        <p:nvPicPr>
          <p:cNvPr id="13" name="Audio 12">
            <a:extLst>
              <a:ext uri="{FF2B5EF4-FFF2-40B4-BE49-F238E27FC236}">
                <a16:creationId xmlns:a16="http://schemas.microsoft.com/office/drawing/2014/main" id="{0BB13562-BA03-67DA-8413-1684E1B94C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58582396"/>
      </p:ext>
    </p:extLst>
  </p:cSld>
  <p:clrMapOvr>
    <a:masterClrMapping/>
  </p:clrMapOvr>
  <mc:AlternateContent xmlns:mc="http://schemas.openxmlformats.org/markup-compatibility/2006" xmlns:p14="http://schemas.microsoft.com/office/powerpoint/2010/main">
    <mc:Choice Requires="p14">
      <p:transition spd="slow" p14:dur="2000" advTm="43093"/>
    </mc:Choice>
    <mc:Fallback xmlns="">
      <p:transition spd="slow" advTm="4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49EF-38AC-57E8-EBC5-DE9DF788E79D}"/>
              </a:ext>
            </a:extLst>
          </p:cNvPr>
          <p:cNvSpPr>
            <a:spLocks noGrp="1"/>
          </p:cNvSpPr>
          <p:nvPr>
            <p:ph type="title"/>
          </p:nvPr>
        </p:nvSpPr>
        <p:spPr/>
        <p:txBody>
          <a:bodyPr/>
          <a:lstStyle/>
          <a:p>
            <a:r>
              <a:rPr lang="en-US" dirty="0"/>
              <a:t>S508: Epistaxis</a:t>
            </a:r>
          </a:p>
        </p:txBody>
      </p:sp>
      <p:sp>
        <p:nvSpPr>
          <p:cNvPr id="3" name="Footer Placeholder 2">
            <a:extLst>
              <a:ext uri="{FF2B5EF4-FFF2-40B4-BE49-F238E27FC236}">
                <a16:creationId xmlns:a16="http://schemas.microsoft.com/office/drawing/2014/main" id="{4641D7F3-BDF8-F7B2-1676-F3EB1DF959BD}"/>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EF7CF645-6C68-EE8A-EB73-B3671E5427C1}"/>
              </a:ext>
            </a:extLst>
          </p:cNvPr>
          <p:cNvSpPr>
            <a:spLocks noGrp="1"/>
          </p:cNvSpPr>
          <p:nvPr>
            <p:ph type="sldNum" sz="quarter" idx="12"/>
          </p:nvPr>
        </p:nvSpPr>
        <p:spPr/>
        <p:txBody>
          <a:bodyPr/>
          <a:lstStyle/>
          <a:p>
            <a:fld id="{A49DFD55-3C28-40EF-9E31-A92D2E4017FF}" type="slidenum">
              <a:rPr lang="en-US" smtClean="0"/>
              <a:pPr/>
              <a:t>32</a:t>
            </a:fld>
            <a:endParaRPr lang="en-US" dirty="0"/>
          </a:p>
        </p:txBody>
      </p:sp>
      <p:sp>
        <p:nvSpPr>
          <p:cNvPr id="5" name="Chart Placeholder 4">
            <a:extLst>
              <a:ext uri="{FF2B5EF4-FFF2-40B4-BE49-F238E27FC236}">
                <a16:creationId xmlns:a16="http://schemas.microsoft.com/office/drawing/2014/main" id="{F5E3B24A-88D7-2E86-96A0-69A5A746C7CA}"/>
              </a:ext>
            </a:extLst>
          </p:cNvPr>
          <p:cNvSpPr>
            <a:spLocks noGrp="1"/>
          </p:cNvSpPr>
          <p:nvPr>
            <p:ph type="chart" sz="quarter" idx="13"/>
          </p:nvPr>
        </p:nvSpPr>
        <p:spPr/>
        <p:txBody>
          <a:bodyPr/>
          <a:lstStyle/>
          <a:p>
            <a:r>
              <a:rPr lang="en-US" dirty="0"/>
              <a:t>Applies to patients &gt;16 </a:t>
            </a:r>
            <a:r>
              <a:rPr lang="en-US" dirty="0" err="1"/>
              <a:t>yo</a:t>
            </a:r>
            <a:r>
              <a:rPr lang="en-US" dirty="0"/>
              <a:t>, epistaxis of any cause.</a:t>
            </a:r>
          </a:p>
          <a:p>
            <a:r>
              <a:rPr lang="en-US" dirty="0"/>
              <a:t>Exclusion Criteria:</a:t>
            </a:r>
          </a:p>
          <a:p>
            <a:pPr lvl="1"/>
            <a:r>
              <a:rPr lang="en-US" dirty="0"/>
              <a:t>Known allergy to oxymetazoline (Afrin) or </a:t>
            </a:r>
            <a:r>
              <a:rPr lang="en-US" dirty="0" err="1"/>
              <a:t>neosynephrine</a:t>
            </a:r>
            <a:r>
              <a:rPr lang="en-US" dirty="0"/>
              <a:t>.</a:t>
            </a:r>
          </a:p>
          <a:p>
            <a:pPr lvl="1"/>
            <a:r>
              <a:rPr lang="en-US" dirty="0"/>
              <a:t>Known or suspected skull fracture.</a:t>
            </a:r>
          </a:p>
          <a:p>
            <a:pPr lvl="1"/>
            <a:r>
              <a:rPr lang="en-US" dirty="0"/>
              <a:t>Known or suspected intranasal foreign body.</a:t>
            </a:r>
          </a:p>
          <a:p>
            <a:pPr lvl="1"/>
            <a:r>
              <a:rPr lang="en-US" dirty="0"/>
              <a:t>Known or suspected intranasal surgery within 45 days.</a:t>
            </a:r>
          </a:p>
        </p:txBody>
      </p:sp>
      <p:pic>
        <p:nvPicPr>
          <p:cNvPr id="11" name="Audio 10">
            <a:extLst>
              <a:ext uri="{FF2B5EF4-FFF2-40B4-BE49-F238E27FC236}">
                <a16:creationId xmlns:a16="http://schemas.microsoft.com/office/drawing/2014/main" id="{5CB1BF5C-6423-9848-108B-508F35BADA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30666510"/>
      </p:ext>
    </p:extLst>
  </p:cSld>
  <p:clrMapOvr>
    <a:masterClrMapping/>
  </p:clrMapOvr>
  <mc:AlternateContent xmlns:mc="http://schemas.openxmlformats.org/markup-compatibility/2006" xmlns:p14="http://schemas.microsoft.com/office/powerpoint/2010/main">
    <mc:Choice Requires="p14">
      <p:transition spd="slow" p14:dur="2000" advTm="67594"/>
    </mc:Choice>
    <mc:Fallback xmlns="">
      <p:transition spd="slow" advTm="6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2AFE-FC4E-9FE2-9408-B6E95E6B90FE}"/>
              </a:ext>
            </a:extLst>
          </p:cNvPr>
          <p:cNvSpPr>
            <a:spLocks noGrp="1"/>
          </p:cNvSpPr>
          <p:nvPr>
            <p:ph type="title"/>
          </p:nvPr>
        </p:nvSpPr>
        <p:spPr/>
        <p:txBody>
          <a:bodyPr/>
          <a:lstStyle/>
          <a:p>
            <a:r>
              <a:rPr lang="en-US" dirty="0"/>
              <a:t>S508: Treatment</a:t>
            </a:r>
          </a:p>
        </p:txBody>
      </p:sp>
      <p:sp>
        <p:nvSpPr>
          <p:cNvPr id="3" name="Footer Placeholder 2">
            <a:extLst>
              <a:ext uri="{FF2B5EF4-FFF2-40B4-BE49-F238E27FC236}">
                <a16:creationId xmlns:a16="http://schemas.microsoft.com/office/drawing/2014/main" id="{7C924ED9-F646-C685-097B-FA00F65891D0}"/>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172B86AD-3D1C-FF92-A55E-42FDA72B2FF2}"/>
              </a:ext>
            </a:extLst>
          </p:cNvPr>
          <p:cNvSpPr>
            <a:spLocks noGrp="1"/>
          </p:cNvSpPr>
          <p:nvPr>
            <p:ph type="sldNum" sz="quarter" idx="12"/>
          </p:nvPr>
        </p:nvSpPr>
        <p:spPr/>
        <p:txBody>
          <a:bodyPr/>
          <a:lstStyle/>
          <a:p>
            <a:fld id="{A49DFD55-3C28-40EF-9E31-A92D2E4017FF}" type="slidenum">
              <a:rPr lang="en-US" smtClean="0"/>
              <a:pPr/>
              <a:t>33</a:t>
            </a:fld>
            <a:endParaRPr lang="en-US" dirty="0"/>
          </a:p>
        </p:txBody>
      </p:sp>
      <p:sp>
        <p:nvSpPr>
          <p:cNvPr id="5" name="Chart Placeholder 4">
            <a:extLst>
              <a:ext uri="{FF2B5EF4-FFF2-40B4-BE49-F238E27FC236}">
                <a16:creationId xmlns:a16="http://schemas.microsoft.com/office/drawing/2014/main" id="{816D62A6-F63E-1144-C679-F54680097F4D}"/>
              </a:ext>
            </a:extLst>
          </p:cNvPr>
          <p:cNvSpPr>
            <a:spLocks noGrp="1"/>
          </p:cNvSpPr>
          <p:nvPr>
            <p:ph type="chart" sz="quarter" idx="13"/>
          </p:nvPr>
        </p:nvSpPr>
        <p:spPr/>
        <p:txBody>
          <a:bodyPr>
            <a:normAutofit lnSpcReduction="10000"/>
          </a:bodyPr>
          <a:lstStyle/>
          <a:p>
            <a:r>
              <a:rPr lang="en-US" dirty="0"/>
              <a:t>Have patient blow their nose hard to remove any blood clots.</a:t>
            </a:r>
          </a:p>
          <a:p>
            <a:r>
              <a:rPr lang="en-US" dirty="0"/>
              <a:t>If paramedic, spray 4 puffs of nasal medication into the bleeding nostril, timed with the patient’s inhalation.</a:t>
            </a:r>
          </a:p>
          <a:p>
            <a:r>
              <a:rPr lang="en-US" dirty="0"/>
              <a:t>If unclear on which side is bleeding, apply to both.</a:t>
            </a:r>
          </a:p>
          <a:p>
            <a:r>
              <a:rPr lang="en-US" dirty="0"/>
              <a:t>All patients should have a standard nose clip applied to the nose.</a:t>
            </a:r>
          </a:p>
          <a:p>
            <a:r>
              <a:rPr lang="en-US" dirty="0"/>
              <a:t>Avoid use of nose clips on patients with COPD or oxygen dependency.</a:t>
            </a:r>
          </a:p>
          <a:p>
            <a:r>
              <a:rPr lang="en-US" dirty="0"/>
              <a:t>Avoid having the patient swallow or aspirate blood.</a:t>
            </a:r>
          </a:p>
        </p:txBody>
      </p:sp>
      <p:pic>
        <p:nvPicPr>
          <p:cNvPr id="11" name="Audio 10">
            <a:extLst>
              <a:ext uri="{FF2B5EF4-FFF2-40B4-BE49-F238E27FC236}">
                <a16:creationId xmlns:a16="http://schemas.microsoft.com/office/drawing/2014/main" id="{BE0654CC-E8B8-6AC1-1405-E7C88B598B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89692785"/>
      </p:ext>
    </p:extLst>
  </p:cSld>
  <p:clrMapOvr>
    <a:masterClrMapping/>
  </p:clrMapOvr>
  <mc:AlternateContent xmlns:mc="http://schemas.openxmlformats.org/markup-compatibility/2006" xmlns:p14="http://schemas.microsoft.com/office/powerpoint/2010/main">
    <mc:Choice Requires="p14">
      <p:transition spd="slow" p14:dur="2000" advTm="88906"/>
    </mc:Choice>
    <mc:Fallback xmlns="">
      <p:transition spd="slow" advTm="8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3BBF-AA05-26E2-F269-BED78DA85239}"/>
              </a:ext>
            </a:extLst>
          </p:cNvPr>
          <p:cNvSpPr>
            <a:spLocks noGrp="1"/>
          </p:cNvSpPr>
          <p:nvPr>
            <p:ph type="title"/>
          </p:nvPr>
        </p:nvSpPr>
        <p:spPr/>
        <p:txBody>
          <a:bodyPr/>
          <a:lstStyle/>
          <a:p>
            <a:r>
              <a:rPr lang="en-US" dirty="0"/>
              <a:t>T714: Calcium administration</a:t>
            </a:r>
          </a:p>
        </p:txBody>
      </p:sp>
      <p:sp>
        <p:nvSpPr>
          <p:cNvPr id="3" name="Footer Placeholder 2">
            <a:extLst>
              <a:ext uri="{FF2B5EF4-FFF2-40B4-BE49-F238E27FC236}">
                <a16:creationId xmlns:a16="http://schemas.microsoft.com/office/drawing/2014/main" id="{F83338B0-665C-A452-B39C-1281AA67B2D1}"/>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14FB2489-5067-2942-878D-373480871A31}"/>
              </a:ext>
            </a:extLst>
          </p:cNvPr>
          <p:cNvSpPr>
            <a:spLocks noGrp="1"/>
          </p:cNvSpPr>
          <p:nvPr>
            <p:ph type="sldNum" sz="quarter" idx="12"/>
          </p:nvPr>
        </p:nvSpPr>
        <p:spPr/>
        <p:txBody>
          <a:bodyPr/>
          <a:lstStyle/>
          <a:p>
            <a:fld id="{A49DFD55-3C28-40EF-9E31-A92D2E4017FF}" type="slidenum">
              <a:rPr lang="en-US" smtClean="0"/>
              <a:pPr/>
              <a:t>34</a:t>
            </a:fld>
            <a:endParaRPr lang="en-US" dirty="0"/>
          </a:p>
        </p:txBody>
      </p:sp>
      <p:sp>
        <p:nvSpPr>
          <p:cNvPr id="5" name="Chart Placeholder 4">
            <a:extLst>
              <a:ext uri="{FF2B5EF4-FFF2-40B4-BE49-F238E27FC236}">
                <a16:creationId xmlns:a16="http://schemas.microsoft.com/office/drawing/2014/main" id="{7846DC37-27F0-5B24-54A8-688213805813}"/>
              </a:ext>
            </a:extLst>
          </p:cNvPr>
          <p:cNvSpPr>
            <a:spLocks noGrp="1"/>
          </p:cNvSpPr>
          <p:nvPr>
            <p:ph type="chart" sz="quarter" idx="13"/>
          </p:nvPr>
        </p:nvSpPr>
        <p:spPr/>
        <p:txBody>
          <a:bodyPr/>
          <a:lstStyle/>
          <a:p>
            <a:r>
              <a:rPr lang="en-US" dirty="0"/>
              <a:t>Inclusion Criteria:</a:t>
            </a:r>
          </a:p>
          <a:p>
            <a:pPr lvl="1"/>
            <a:r>
              <a:rPr lang="en-US" dirty="0"/>
              <a:t>Age &gt;16 </a:t>
            </a:r>
            <a:r>
              <a:rPr lang="en-US" dirty="0" err="1"/>
              <a:t>yo</a:t>
            </a:r>
            <a:endParaRPr lang="en-US" dirty="0"/>
          </a:p>
          <a:p>
            <a:pPr lvl="1"/>
            <a:r>
              <a:rPr lang="en-US" dirty="0"/>
              <a:t>Cardiac arrest and/or suspected severe hyperkalemia AND</a:t>
            </a:r>
          </a:p>
          <a:p>
            <a:pPr lvl="1"/>
            <a:r>
              <a:rPr lang="en-US" dirty="0"/>
              <a:t>EKG findings indicate NSR, ST, A-Fib RVR, A-fib CVR.</a:t>
            </a:r>
          </a:p>
          <a:p>
            <a:pPr lvl="1"/>
            <a:r>
              <a:rPr lang="en-US" dirty="0"/>
              <a:t>If other rhythms present, treat per their arrhythmia protocol.</a:t>
            </a:r>
          </a:p>
          <a:p>
            <a:r>
              <a:rPr lang="en-US" dirty="0"/>
              <a:t>Contraindications:</a:t>
            </a:r>
          </a:p>
          <a:p>
            <a:pPr lvl="1"/>
            <a:r>
              <a:rPr lang="en-US" dirty="0"/>
              <a:t>Hypercalcemia</a:t>
            </a:r>
          </a:p>
          <a:p>
            <a:pPr lvl="1"/>
            <a:r>
              <a:rPr lang="en-US" dirty="0"/>
              <a:t>Digoxin toxicity</a:t>
            </a:r>
          </a:p>
        </p:txBody>
      </p:sp>
      <p:pic>
        <p:nvPicPr>
          <p:cNvPr id="15" name="Audio 14">
            <a:extLst>
              <a:ext uri="{FF2B5EF4-FFF2-40B4-BE49-F238E27FC236}">
                <a16:creationId xmlns:a16="http://schemas.microsoft.com/office/drawing/2014/main" id="{2B66C1BB-978D-05D4-D032-153491A0AE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2657744"/>
      </p:ext>
    </p:extLst>
  </p:cSld>
  <p:clrMapOvr>
    <a:masterClrMapping/>
  </p:clrMapOvr>
  <mc:AlternateContent xmlns:mc="http://schemas.openxmlformats.org/markup-compatibility/2006" xmlns:p14="http://schemas.microsoft.com/office/powerpoint/2010/main">
    <mc:Choice Requires="p14">
      <p:transition spd="slow" p14:dur="2000" advTm="51168"/>
    </mc:Choice>
    <mc:Fallback xmlns="">
      <p:transition spd="slow" advTm="51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DCA1-740D-BE9D-8CDE-7238F1541D92}"/>
              </a:ext>
            </a:extLst>
          </p:cNvPr>
          <p:cNvSpPr>
            <a:spLocks noGrp="1"/>
          </p:cNvSpPr>
          <p:nvPr>
            <p:ph type="title"/>
          </p:nvPr>
        </p:nvSpPr>
        <p:spPr/>
        <p:txBody>
          <a:bodyPr/>
          <a:lstStyle/>
          <a:p>
            <a:r>
              <a:rPr lang="en-US" dirty="0"/>
              <a:t>T714: Types of Calcium</a:t>
            </a:r>
          </a:p>
        </p:txBody>
      </p:sp>
      <p:sp>
        <p:nvSpPr>
          <p:cNvPr id="3" name="Footer Placeholder 2">
            <a:extLst>
              <a:ext uri="{FF2B5EF4-FFF2-40B4-BE49-F238E27FC236}">
                <a16:creationId xmlns:a16="http://schemas.microsoft.com/office/drawing/2014/main" id="{236E9A78-4797-17F7-2E96-B4211B581139}"/>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71628821-6EA7-522A-9D0A-216D63C45FD7}"/>
              </a:ext>
            </a:extLst>
          </p:cNvPr>
          <p:cNvSpPr>
            <a:spLocks noGrp="1"/>
          </p:cNvSpPr>
          <p:nvPr>
            <p:ph type="sldNum" sz="quarter" idx="12"/>
          </p:nvPr>
        </p:nvSpPr>
        <p:spPr/>
        <p:txBody>
          <a:bodyPr/>
          <a:lstStyle/>
          <a:p>
            <a:fld id="{A49DFD55-3C28-40EF-9E31-A92D2E4017FF}" type="slidenum">
              <a:rPr lang="en-US" smtClean="0"/>
              <a:pPr/>
              <a:t>35</a:t>
            </a:fld>
            <a:endParaRPr lang="en-US" dirty="0"/>
          </a:p>
        </p:txBody>
      </p:sp>
      <p:sp>
        <p:nvSpPr>
          <p:cNvPr id="5" name="Chart Placeholder 4">
            <a:extLst>
              <a:ext uri="{FF2B5EF4-FFF2-40B4-BE49-F238E27FC236}">
                <a16:creationId xmlns:a16="http://schemas.microsoft.com/office/drawing/2014/main" id="{779DA9D9-9A9B-BA40-44F8-F45443EE7706}"/>
              </a:ext>
            </a:extLst>
          </p:cNvPr>
          <p:cNvSpPr>
            <a:spLocks noGrp="1"/>
          </p:cNvSpPr>
          <p:nvPr>
            <p:ph type="chart" sz="quarter" idx="13"/>
          </p:nvPr>
        </p:nvSpPr>
        <p:spPr/>
        <p:txBody>
          <a:bodyPr/>
          <a:lstStyle/>
          <a:p>
            <a:r>
              <a:rPr lang="en-US" dirty="0"/>
              <a:t>Each agency may carry different versions of calcium.</a:t>
            </a:r>
          </a:p>
          <a:p>
            <a:r>
              <a:rPr lang="en-US" dirty="0"/>
              <a:t>The most common are:</a:t>
            </a:r>
          </a:p>
          <a:p>
            <a:pPr lvl="1"/>
            <a:r>
              <a:rPr lang="en-US" dirty="0"/>
              <a:t>Calcium chloride</a:t>
            </a:r>
          </a:p>
          <a:p>
            <a:pPr lvl="1"/>
            <a:r>
              <a:rPr lang="en-US" dirty="0"/>
              <a:t>Calcium gluconate</a:t>
            </a:r>
          </a:p>
          <a:p>
            <a:pPr lvl="1"/>
            <a:endParaRPr lang="en-US" dirty="0"/>
          </a:p>
          <a:p>
            <a:r>
              <a:rPr lang="en-US" dirty="0"/>
              <a:t>Calcium chloride is three times as strong as calcium gluconate, is preferred in emergency situations such as arrests, but carries with it the risk of tissue necrosis if it extravasates.</a:t>
            </a:r>
          </a:p>
        </p:txBody>
      </p:sp>
      <p:pic>
        <p:nvPicPr>
          <p:cNvPr id="13" name="Audio 12">
            <a:extLst>
              <a:ext uri="{FF2B5EF4-FFF2-40B4-BE49-F238E27FC236}">
                <a16:creationId xmlns:a16="http://schemas.microsoft.com/office/drawing/2014/main" id="{AEC133FC-0CF0-A101-BF4A-3D95E483B9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59102052"/>
      </p:ext>
    </p:extLst>
  </p:cSld>
  <p:clrMapOvr>
    <a:masterClrMapping/>
  </p:clrMapOvr>
  <mc:AlternateContent xmlns:mc="http://schemas.openxmlformats.org/markup-compatibility/2006" xmlns:p14="http://schemas.microsoft.com/office/powerpoint/2010/main">
    <mc:Choice Requires="p14">
      <p:transition spd="slow" p14:dur="2000" advTm="34592"/>
    </mc:Choice>
    <mc:Fallback xmlns="">
      <p:transition spd="slow" advTm="3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F562-D392-5145-719C-A9DE14854A8F}"/>
              </a:ext>
            </a:extLst>
          </p:cNvPr>
          <p:cNvSpPr>
            <a:spLocks noGrp="1"/>
          </p:cNvSpPr>
          <p:nvPr>
            <p:ph type="title"/>
          </p:nvPr>
        </p:nvSpPr>
        <p:spPr/>
        <p:txBody>
          <a:bodyPr/>
          <a:lstStyle/>
          <a:p>
            <a:r>
              <a:rPr lang="en-US" dirty="0"/>
              <a:t>T714: Calcium chloride</a:t>
            </a:r>
          </a:p>
        </p:txBody>
      </p:sp>
      <p:sp>
        <p:nvSpPr>
          <p:cNvPr id="3" name="Footer Placeholder 2">
            <a:extLst>
              <a:ext uri="{FF2B5EF4-FFF2-40B4-BE49-F238E27FC236}">
                <a16:creationId xmlns:a16="http://schemas.microsoft.com/office/drawing/2014/main" id="{DA9DE4DD-099C-818D-7343-E8B15771DA9B}"/>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EAA0D7B1-13CB-2714-DD96-D4FD8963E92A}"/>
              </a:ext>
            </a:extLst>
          </p:cNvPr>
          <p:cNvSpPr>
            <a:spLocks noGrp="1"/>
          </p:cNvSpPr>
          <p:nvPr>
            <p:ph type="sldNum" sz="quarter" idx="12"/>
          </p:nvPr>
        </p:nvSpPr>
        <p:spPr/>
        <p:txBody>
          <a:bodyPr/>
          <a:lstStyle/>
          <a:p>
            <a:fld id="{A49DFD55-3C28-40EF-9E31-A92D2E4017FF}" type="slidenum">
              <a:rPr lang="en-US" smtClean="0"/>
              <a:pPr/>
              <a:t>36</a:t>
            </a:fld>
            <a:endParaRPr lang="en-US" dirty="0"/>
          </a:p>
        </p:txBody>
      </p:sp>
      <p:sp>
        <p:nvSpPr>
          <p:cNvPr id="5" name="Chart Placeholder 4">
            <a:extLst>
              <a:ext uri="{FF2B5EF4-FFF2-40B4-BE49-F238E27FC236}">
                <a16:creationId xmlns:a16="http://schemas.microsoft.com/office/drawing/2014/main" id="{082BB7C1-E3CE-875C-010E-20D267C97098}"/>
              </a:ext>
            </a:extLst>
          </p:cNvPr>
          <p:cNvSpPr>
            <a:spLocks noGrp="1"/>
          </p:cNvSpPr>
          <p:nvPr>
            <p:ph type="chart" sz="quarter" idx="13"/>
          </p:nvPr>
        </p:nvSpPr>
        <p:spPr/>
        <p:txBody>
          <a:bodyPr>
            <a:normAutofit fontScale="92500" lnSpcReduction="20000"/>
          </a:bodyPr>
          <a:lstStyle/>
          <a:p>
            <a:r>
              <a:rPr lang="en-US" dirty="0"/>
              <a:t>Avoid extravasation; you may dilute in NS or D5W to prevent skin necrosis.</a:t>
            </a:r>
          </a:p>
          <a:p>
            <a:r>
              <a:rPr lang="en-US" dirty="0"/>
              <a:t>If given in the same line as Sodium bicarbonate, flush the line with 20mL NS before and after calcium administration.</a:t>
            </a:r>
          </a:p>
          <a:p>
            <a:r>
              <a:rPr lang="en-US" dirty="0"/>
              <a:t>Cardiac arrest: administer 20mg/kg (max 1g).  May repeat as needed.  See C301.</a:t>
            </a:r>
          </a:p>
          <a:p>
            <a:r>
              <a:rPr lang="en-US" dirty="0"/>
              <a:t>Severe hyperkalemia: administer 500-1000mg diluted in 50-100mL NS over 2-5 minutes.  May repeat if EKG findings persist.</a:t>
            </a:r>
          </a:p>
          <a:p>
            <a:r>
              <a:rPr lang="en-US" dirty="0"/>
              <a:t>Crush injuries: administer 500-1000mg diluted in 50-100mL of NS over 2-5 minutes.  See protocol S501.</a:t>
            </a:r>
          </a:p>
        </p:txBody>
      </p:sp>
      <p:pic>
        <p:nvPicPr>
          <p:cNvPr id="15" name="Audio 14">
            <a:extLst>
              <a:ext uri="{FF2B5EF4-FFF2-40B4-BE49-F238E27FC236}">
                <a16:creationId xmlns:a16="http://schemas.microsoft.com/office/drawing/2014/main" id="{5BFF14A7-A329-C327-AA0E-D9A1479936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8527625"/>
      </p:ext>
    </p:extLst>
  </p:cSld>
  <p:clrMapOvr>
    <a:masterClrMapping/>
  </p:clrMapOvr>
  <mc:AlternateContent xmlns:mc="http://schemas.openxmlformats.org/markup-compatibility/2006" xmlns:p14="http://schemas.microsoft.com/office/powerpoint/2010/main">
    <mc:Choice Requires="p14">
      <p:transition spd="slow" p14:dur="2000" advTm="69776"/>
    </mc:Choice>
    <mc:Fallback xmlns="">
      <p:transition spd="slow" advTm="6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BB2C-783E-E32E-7A70-786B3F712EFF}"/>
              </a:ext>
            </a:extLst>
          </p:cNvPr>
          <p:cNvSpPr>
            <a:spLocks noGrp="1"/>
          </p:cNvSpPr>
          <p:nvPr>
            <p:ph type="title"/>
          </p:nvPr>
        </p:nvSpPr>
        <p:spPr/>
        <p:txBody>
          <a:bodyPr/>
          <a:lstStyle/>
          <a:p>
            <a:r>
              <a:rPr lang="en-US" dirty="0"/>
              <a:t>T714: Calcium gluconate</a:t>
            </a:r>
          </a:p>
        </p:txBody>
      </p:sp>
      <p:sp>
        <p:nvSpPr>
          <p:cNvPr id="3" name="Footer Placeholder 2">
            <a:extLst>
              <a:ext uri="{FF2B5EF4-FFF2-40B4-BE49-F238E27FC236}">
                <a16:creationId xmlns:a16="http://schemas.microsoft.com/office/drawing/2014/main" id="{2BB27A39-A370-BA40-1432-33A7DD52A2B4}"/>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31AA3737-7C9F-123B-6108-A9237843881A}"/>
              </a:ext>
            </a:extLst>
          </p:cNvPr>
          <p:cNvSpPr>
            <a:spLocks noGrp="1"/>
          </p:cNvSpPr>
          <p:nvPr>
            <p:ph type="sldNum" sz="quarter" idx="12"/>
          </p:nvPr>
        </p:nvSpPr>
        <p:spPr/>
        <p:txBody>
          <a:bodyPr/>
          <a:lstStyle/>
          <a:p>
            <a:fld id="{A49DFD55-3C28-40EF-9E31-A92D2E4017FF}" type="slidenum">
              <a:rPr lang="en-US" smtClean="0"/>
              <a:pPr/>
              <a:t>37</a:t>
            </a:fld>
            <a:endParaRPr lang="en-US" dirty="0"/>
          </a:p>
        </p:txBody>
      </p:sp>
      <p:sp>
        <p:nvSpPr>
          <p:cNvPr id="5" name="Chart Placeholder 4">
            <a:extLst>
              <a:ext uri="{FF2B5EF4-FFF2-40B4-BE49-F238E27FC236}">
                <a16:creationId xmlns:a16="http://schemas.microsoft.com/office/drawing/2014/main" id="{E66FCB4F-8D7B-FDA0-C943-E7AE5F9BC14E}"/>
              </a:ext>
            </a:extLst>
          </p:cNvPr>
          <p:cNvSpPr>
            <a:spLocks noGrp="1"/>
          </p:cNvSpPr>
          <p:nvPr>
            <p:ph type="chart" sz="quarter" idx="13"/>
          </p:nvPr>
        </p:nvSpPr>
        <p:spPr/>
        <p:txBody>
          <a:bodyPr/>
          <a:lstStyle/>
          <a:p>
            <a:r>
              <a:rPr lang="en-US" dirty="0"/>
              <a:t>Lower potential for infusion site reactions.</a:t>
            </a:r>
          </a:p>
          <a:p>
            <a:r>
              <a:rPr lang="en-US" dirty="0"/>
              <a:t>Cardiac arrest: administer 3g IVP.  Consider use of calcium chloride if available as first line agent.</a:t>
            </a:r>
          </a:p>
          <a:p>
            <a:r>
              <a:rPr lang="en-US" dirty="0"/>
              <a:t>Severe hyperkalemia: administer 2g IVP.  May repeat after 5 minutes if EKG changes persist or recur.</a:t>
            </a:r>
          </a:p>
          <a:p>
            <a:r>
              <a:rPr lang="en-US" dirty="0"/>
              <a:t>Crush injuries: administer 2g IVP.</a:t>
            </a:r>
          </a:p>
        </p:txBody>
      </p:sp>
      <p:pic>
        <p:nvPicPr>
          <p:cNvPr id="15" name="Audio 14">
            <a:extLst>
              <a:ext uri="{FF2B5EF4-FFF2-40B4-BE49-F238E27FC236}">
                <a16:creationId xmlns:a16="http://schemas.microsoft.com/office/drawing/2014/main" id="{D31AB000-67CA-7BD1-B835-BAD1A6E7DE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20442714"/>
      </p:ext>
    </p:extLst>
  </p:cSld>
  <p:clrMapOvr>
    <a:masterClrMapping/>
  </p:clrMapOvr>
  <mc:AlternateContent xmlns:mc="http://schemas.openxmlformats.org/markup-compatibility/2006" xmlns:p14="http://schemas.microsoft.com/office/powerpoint/2010/main">
    <mc:Choice Requires="p14">
      <p:transition spd="slow" p14:dur="2000" advTm="40480"/>
    </mc:Choice>
    <mc:Fallback xmlns="">
      <p:transition spd="slow" advTm="40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10F6C-436B-CC80-C190-B08B6F1AF612}"/>
              </a:ext>
            </a:extLst>
          </p:cNvPr>
          <p:cNvSpPr>
            <a:spLocks noGrp="1"/>
          </p:cNvSpPr>
          <p:nvPr>
            <p:ph type="title"/>
          </p:nvPr>
        </p:nvSpPr>
        <p:spPr>
          <a:xfrm>
            <a:off x="838200" y="365125"/>
            <a:ext cx="10515600" cy="1325563"/>
          </a:xfrm>
        </p:spPr>
        <p:txBody>
          <a:bodyPr anchor="ctr">
            <a:normAutofit/>
          </a:bodyPr>
          <a:lstStyle/>
          <a:p>
            <a:r>
              <a:rPr lang="en-US" dirty="0"/>
              <a:t>T714: Dosing chart</a:t>
            </a:r>
          </a:p>
        </p:txBody>
      </p:sp>
      <p:sp>
        <p:nvSpPr>
          <p:cNvPr id="3" name="Footer Placeholder 2">
            <a:extLst>
              <a:ext uri="{FF2B5EF4-FFF2-40B4-BE49-F238E27FC236}">
                <a16:creationId xmlns:a16="http://schemas.microsoft.com/office/drawing/2014/main" id="{89DBA4F2-82F9-8A38-CF2B-3D0DF7B8AD0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2024 Academy of Medicine Protocol Updates</a:t>
            </a:r>
          </a:p>
        </p:txBody>
      </p:sp>
      <p:sp>
        <p:nvSpPr>
          <p:cNvPr id="4" name="Slide Number Placeholder 3">
            <a:extLst>
              <a:ext uri="{FF2B5EF4-FFF2-40B4-BE49-F238E27FC236}">
                <a16:creationId xmlns:a16="http://schemas.microsoft.com/office/drawing/2014/main" id="{4A4FCBDA-4E58-C8D5-36EE-6501FCE3659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A49DFD55-3C28-40EF-9E31-A92D2E4017FF}" type="slidenum">
              <a:rPr lang="en-US" smtClean="0"/>
              <a:pPr>
                <a:spcAft>
                  <a:spcPts val="600"/>
                </a:spcAft>
              </a:pPr>
              <a:t>38</a:t>
            </a:fld>
            <a:endParaRPr lang="en-US"/>
          </a:p>
        </p:txBody>
      </p:sp>
      <p:graphicFrame>
        <p:nvGraphicFramePr>
          <p:cNvPr id="6" name="Table 5">
            <a:extLst>
              <a:ext uri="{FF2B5EF4-FFF2-40B4-BE49-F238E27FC236}">
                <a16:creationId xmlns:a16="http://schemas.microsoft.com/office/drawing/2014/main" id="{71760CDB-7515-47D6-9E82-C8397C1497FE}"/>
              </a:ext>
            </a:extLst>
          </p:cNvPr>
          <p:cNvGraphicFramePr>
            <a:graphicFrameLocks noGrp="1"/>
          </p:cNvGraphicFramePr>
          <p:nvPr>
            <p:extLst>
              <p:ext uri="{D42A27DB-BD31-4B8C-83A1-F6EECF244321}">
                <p14:modId xmlns:p14="http://schemas.microsoft.com/office/powerpoint/2010/main" val="3298927022"/>
              </p:ext>
            </p:extLst>
          </p:nvPr>
        </p:nvGraphicFramePr>
        <p:xfrm>
          <a:off x="838200" y="2155780"/>
          <a:ext cx="10515601" cy="3656116"/>
        </p:xfrm>
        <a:graphic>
          <a:graphicData uri="http://schemas.openxmlformats.org/drawingml/2006/table">
            <a:tbl>
              <a:tblPr firstRow="1" firstCol="1" bandRow="1"/>
              <a:tblGrid>
                <a:gridCol w="2730398">
                  <a:extLst>
                    <a:ext uri="{9D8B030D-6E8A-4147-A177-3AD203B41FA5}">
                      <a16:colId xmlns:a16="http://schemas.microsoft.com/office/drawing/2014/main" val="1847500840"/>
                    </a:ext>
                  </a:extLst>
                </a:gridCol>
                <a:gridCol w="3639786">
                  <a:extLst>
                    <a:ext uri="{9D8B030D-6E8A-4147-A177-3AD203B41FA5}">
                      <a16:colId xmlns:a16="http://schemas.microsoft.com/office/drawing/2014/main" val="550131019"/>
                    </a:ext>
                  </a:extLst>
                </a:gridCol>
                <a:gridCol w="4145417">
                  <a:extLst>
                    <a:ext uri="{9D8B030D-6E8A-4147-A177-3AD203B41FA5}">
                      <a16:colId xmlns:a16="http://schemas.microsoft.com/office/drawing/2014/main" val="2217210569"/>
                    </a:ext>
                  </a:extLst>
                </a:gridCol>
              </a:tblGrid>
              <a:tr h="580036">
                <a:tc>
                  <a:txBody>
                    <a:bodyPr/>
                    <a:lstStyle/>
                    <a:p>
                      <a:pPr marL="0" marR="0" algn="l" fontAlgn="t">
                        <a:spcBef>
                          <a:spcPts val="0"/>
                        </a:spcBef>
                        <a:spcAft>
                          <a:spcPts val="0"/>
                        </a:spcAft>
                      </a:pPr>
                      <a:r>
                        <a:rPr lang="en-US" sz="2900" b="1"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Indication</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1"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Calcium chloride</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1"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Calcium gluconate</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6448"/>
                  </a:ext>
                </a:extLst>
              </a:tr>
              <a:tr h="1025360">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Cardiac arrest</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20 mg/kg IVP (max 1g)</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3g IVP</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6584156"/>
                  </a:ext>
                </a:extLst>
              </a:tr>
              <a:tr h="1025360">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Severe hyperkalemia</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500-1000 mg in 50-100 mL NS</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2g IVP or diluted in 50-100 mL NS</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3545353"/>
                  </a:ext>
                </a:extLst>
              </a:tr>
              <a:tr h="1025360">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Crush injuries</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500-1000 mg in 50-100 mL NS</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dirty="0">
                          <a:effectLst/>
                          <a:latin typeface="Times New Roman" panose="02020603050405020304" pitchFamily="18" charset="0"/>
                          <a:ea typeface="Lucida Sans Unicode" panose="020B0602030504020204" pitchFamily="34" charset="0"/>
                          <a:cs typeface="Times New Roman" panose="02020603050405020304" pitchFamily="18" charset="0"/>
                        </a:rPr>
                        <a:t>2g IVP or diluted in 50-100 mL NS  </a:t>
                      </a:r>
                      <a:endParaRPr lang="en-US" sz="5300" b="0" i="0" u="none" strike="noStrike" dirty="0">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875933"/>
                  </a:ext>
                </a:extLst>
              </a:tr>
            </a:tbl>
          </a:graphicData>
        </a:graphic>
      </p:graphicFrame>
      <p:pic>
        <p:nvPicPr>
          <p:cNvPr id="13" name="Audio 12">
            <a:extLst>
              <a:ext uri="{FF2B5EF4-FFF2-40B4-BE49-F238E27FC236}">
                <a16:creationId xmlns:a16="http://schemas.microsoft.com/office/drawing/2014/main" id="{95E6DA14-4963-C5F6-720A-0FC8CF8442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51949416"/>
      </p:ext>
    </p:extLst>
  </p:cSld>
  <p:clrMapOvr>
    <a:masterClrMapping/>
  </p:clrMapOvr>
  <mc:AlternateContent xmlns:mc="http://schemas.openxmlformats.org/markup-compatibility/2006" xmlns:p14="http://schemas.microsoft.com/office/powerpoint/2010/main">
    <mc:Choice Requires="p14">
      <p:transition spd="slow" p14:dur="2000" advTm="8096"/>
    </mc:Choice>
    <mc:Fallback xmlns="">
      <p:transition spd="slow" advTm="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9E8E88-5C11-79D1-AA7B-D0F66FEC8B1C}"/>
              </a:ext>
            </a:extLst>
          </p:cNvPr>
          <p:cNvSpPr>
            <a:spLocks noGrp="1"/>
          </p:cNvSpPr>
          <p:nvPr>
            <p:ph type="ctrTitle"/>
          </p:nvPr>
        </p:nvSpPr>
        <p:spPr/>
        <p:txBody>
          <a:bodyPr/>
          <a:lstStyle/>
          <a:p>
            <a:r>
              <a:rPr lang="en-US" dirty="0"/>
              <a:t>Questions?</a:t>
            </a:r>
          </a:p>
        </p:txBody>
      </p:sp>
      <p:sp>
        <p:nvSpPr>
          <p:cNvPr id="7" name="Subtitle 6">
            <a:extLst>
              <a:ext uri="{FF2B5EF4-FFF2-40B4-BE49-F238E27FC236}">
                <a16:creationId xmlns:a16="http://schemas.microsoft.com/office/drawing/2014/main" id="{8C4FEC58-2AD3-8CF8-8BE3-C40D0CFE479F}"/>
              </a:ext>
            </a:extLst>
          </p:cNvPr>
          <p:cNvSpPr>
            <a:spLocks noGrp="1"/>
          </p:cNvSpPr>
          <p:nvPr>
            <p:ph type="subTitle" idx="1"/>
          </p:nvPr>
        </p:nvSpPr>
        <p:spPr/>
        <p:txBody>
          <a:bodyPr>
            <a:normAutofit fontScale="77500" lnSpcReduction="20000"/>
          </a:bodyPr>
          <a:lstStyle/>
          <a:p>
            <a:r>
              <a:rPr lang="en-US" dirty="0"/>
              <a:t>Please talk with your medical director.</a:t>
            </a:r>
          </a:p>
          <a:p>
            <a:r>
              <a:rPr lang="en-US" dirty="0"/>
              <a:t>Tom Charlton: </a:t>
            </a:r>
            <a:r>
              <a:rPr lang="en-US" dirty="0">
                <a:hlinkClick r:id="rId5"/>
              </a:rPr>
              <a:t>tcharlton@emsdoctors.com</a:t>
            </a:r>
            <a:endParaRPr lang="en-US" dirty="0"/>
          </a:p>
          <a:p>
            <a:r>
              <a:rPr lang="en-US" dirty="0"/>
              <a:t>Dane </a:t>
            </a:r>
            <a:r>
              <a:rPr lang="en-US" dirty="0" err="1"/>
              <a:t>Fienning</a:t>
            </a:r>
            <a:r>
              <a:rPr lang="en-US" dirty="0"/>
              <a:t>: </a:t>
            </a:r>
            <a:r>
              <a:rPr lang="en-US" dirty="0">
                <a:hlinkClick r:id="rId6"/>
              </a:rPr>
              <a:t>dfienning@norwoodohiofire.org</a:t>
            </a:r>
            <a:endParaRPr lang="en-US" dirty="0"/>
          </a:p>
          <a:p>
            <a:r>
              <a:rPr lang="en-US" dirty="0"/>
              <a:t>Kevin Richards: </a:t>
            </a:r>
            <a:r>
              <a:rPr lang="en-US" dirty="0">
                <a:hlinkClick r:id="rId7"/>
              </a:rPr>
              <a:t>krichards@springfieldtwp.org</a:t>
            </a:r>
            <a:endParaRPr lang="en-US" dirty="0"/>
          </a:p>
          <a:p>
            <a:endParaRPr lang="en-US" dirty="0"/>
          </a:p>
        </p:txBody>
      </p:sp>
      <p:sp>
        <p:nvSpPr>
          <p:cNvPr id="4" name="Footer Placeholder 3">
            <a:extLst>
              <a:ext uri="{FF2B5EF4-FFF2-40B4-BE49-F238E27FC236}">
                <a16:creationId xmlns:a16="http://schemas.microsoft.com/office/drawing/2014/main" id="{6466834D-206B-924B-3E2B-76521C3B905B}"/>
              </a:ext>
            </a:extLst>
          </p:cNvPr>
          <p:cNvSpPr>
            <a:spLocks noGrp="1"/>
          </p:cNvSpPr>
          <p:nvPr>
            <p:ph type="ftr" sz="quarter" idx="11"/>
          </p:nvPr>
        </p:nvSpPr>
        <p:spPr/>
        <p:txBody>
          <a:body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CCB36FBA-20FD-E3A3-9D02-95335F621958}"/>
              </a:ext>
            </a:extLst>
          </p:cNvPr>
          <p:cNvSpPr>
            <a:spLocks noGrp="1"/>
          </p:cNvSpPr>
          <p:nvPr>
            <p:ph type="sldNum" sz="quarter" idx="12"/>
          </p:nvPr>
        </p:nvSpPr>
        <p:spPr/>
        <p:txBody>
          <a:bodyPr/>
          <a:lstStyle/>
          <a:p>
            <a:fld id="{A49DFD55-3C28-40EF-9E31-A92D2E4017FF}" type="slidenum">
              <a:rPr lang="en-US" smtClean="0"/>
              <a:pPr/>
              <a:t>39</a:t>
            </a:fld>
            <a:endParaRPr lang="en-US" dirty="0"/>
          </a:p>
        </p:txBody>
      </p:sp>
      <p:pic>
        <p:nvPicPr>
          <p:cNvPr id="13" name="Audio 12">
            <a:extLst>
              <a:ext uri="{FF2B5EF4-FFF2-40B4-BE49-F238E27FC236}">
                <a16:creationId xmlns:a16="http://schemas.microsoft.com/office/drawing/2014/main" id="{A51778B4-043F-A33A-FEA8-E71EFA593B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96015806"/>
      </p:ext>
    </p:extLst>
  </p:cSld>
  <p:clrMapOvr>
    <a:masterClrMapping/>
  </p:clrMapOvr>
  <mc:AlternateContent xmlns:mc="http://schemas.openxmlformats.org/markup-compatibility/2006" xmlns:p14="http://schemas.microsoft.com/office/powerpoint/2010/main">
    <mc:Choice Requires="p14">
      <p:transition spd="slow" p14:dur="2000" advTm="32981"/>
    </mc:Choice>
    <mc:Fallback xmlns="">
      <p:transition spd="slow" advTm="32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533D7-E47E-5983-B555-0ED22DE4D36F}"/>
              </a:ext>
            </a:extLst>
          </p:cNvPr>
          <p:cNvSpPr>
            <a:spLocks noGrp="1"/>
          </p:cNvSpPr>
          <p:nvPr>
            <p:ph type="title"/>
          </p:nvPr>
        </p:nvSpPr>
        <p:spPr/>
        <p:txBody>
          <a:bodyPr/>
          <a:lstStyle/>
          <a:p>
            <a:r>
              <a:rPr lang="en-US" dirty="0"/>
              <a:t>Revised protocols</a:t>
            </a:r>
          </a:p>
        </p:txBody>
      </p:sp>
      <p:sp>
        <p:nvSpPr>
          <p:cNvPr id="3" name="Table Placeholder 2">
            <a:extLst>
              <a:ext uri="{FF2B5EF4-FFF2-40B4-BE49-F238E27FC236}">
                <a16:creationId xmlns:a16="http://schemas.microsoft.com/office/drawing/2014/main" id="{3C8DC123-E376-32A3-5D33-D693CD45BAA1}"/>
              </a:ext>
            </a:extLst>
          </p:cNvPr>
          <p:cNvSpPr>
            <a:spLocks noGrp="1"/>
          </p:cNvSpPr>
          <p:nvPr>
            <p:ph sz="half" idx="2"/>
          </p:nvPr>
        </p:nvSpPr>
        <p:spPr>
          <a:xfrm>
            <a:off x="2933700" y="2217740"/>
            <a:ext cx="3924300" cy="3614733"/>
          </a:xfrm>
        </p:spPr>
        <p:txBody>
          <a:bodyPr>
            <a:normAutofit/>
          </a:bodyPr>
          <a:lstStyle/>
          <a:p>
            <a:r>
              <a:rPr lang="en-US" dirty="0"/>
              <a:t>SB200 Clinical Practice Standards</a:t>
            </a:r>
          </a:p>
          <a:p>
            <a:r>
              <a:rPr lang="en-US" dirty="0"/>
              <a:t>C301 Asystole</a:t>
            </a:r>
          </a:p>
          <a:p>
            <a:r>
              <a:rPr lang="en-US" dirty="0"/>
              <a:t>C302 Bradycardia</a:t>
            </a:r>
          </a:p>
          <a:p>
            <a:r>
              <a:rPr lang="en-US" dirty="0"/>
              <a:t>C303 Unstable Wide Complex</a:t>
            </a:r>
          </a:p>
          <a:p>
            <a:r>
              <a:rPr lang="en-US" dirty="0"/>
              <a:t>C306 Unstable Narrow Complex</a:t>
            </a:r>
          </a:p>
          <a:p>
            <a:r>
              <a:rPr lang="en-US" dirty="0"/>
              <a:t>M410 Seizure</a:t>
            </a:r>
          </a:p>
          <a:p>
            <a:r>
              <a:rPr lang="en-US" dirty="0"/>
              <a:t>M412 Hypothermia</a:t>
            </a:r>
          </a:p>
          <a:p>
            <a:r>
              <a:rPr lang="en-US" dirty="0"/>
              <a:t>M413 Hyperthermia</a:t>
            </a:r>
          </a:p>
          <a:p>
            <a:r>
              <a:rPr lang="en-US" dirty="0"/>
              <a:t>S501 Head and Spinal Trauma</a:t>
            </a:r>
          </a:p>
          <a:p>
            <a:r>
              <a:rPr lang="en-US" dirty="0"/>
              <a:t>S502 Burns</a:t>
            </a:r>
          </a:p>
          <a:p>
            <a:endParaRPr lang="en-US" dirty="0"/>
          </a:p>
        </p:txBody>
      </p:sp>
      <p:sp>
        <p:nvSpPr>
          <p:cNvPr id="8" name="Content Placeholder 7">
            <a:extLst>
              <a:ext uri="{FF2B5EF4-FFF2-40B4-BE49-F238E27FC236}">
                <a16:creationId xmlns:a16="http://schemas.microsoft.com/office/drawing/2014/main" id="{55AEF865-9D2F-4E3C-E16C-7657A752F4D4}"/>
              </a:ext>
            </a:extLst>
          </p:cNvPr>
          <p:cNvSpPr>
            <a:spLocks noGrp="1"/>
          </p:cNvSpPr>
          <p:nvPr>
            <p:ph sz="quarter" idx="4"/>
          </p:nvPr>
        </p:nvSpPr>
        <p:spPr>
          <a:xfrm>
            <a:off x="7410173" y="2217740"/>
            <a:ext cx="3943627" cy="3614733"/>
          </a:xfrm>
        </p:spPr>
        <p:txBody>
          <a:bodyPr>
            <a:normAutofit/>
          </a:bodyPr>
          <a:lstStyle/>
          <a:p>
            <a:r>
              <a:rPr lang="en-US" dirty="0"/>
              <a:t>S506 TXA Administration</a:t>
            </a:r>
          </a:p>
          <a:p>
            <a:r>
              <a:rPr lang="en-US" dirty="0"/>
              <a:t>S507 Special Trauma Situations</a:t>
            </a:r>
          </a:p>
          <a:p>
            <a:r>
              <a:rPr lang="en-US" dirty="0"/>
              <a:t>P600 Neonatal Resuscitation</a:t>
            </a:r>
          </a:p>
          <a:p>
            <a:r>
              <a:rPr lang="en-US" dirty="0"/>
              <a:t>P602 Pediatric Asystole</a:t>
            </a:r>
          </a:p>
          <a:p>
            <a:r>
              <a:rPr lang="en-US" dirty="0"/>
              <a:t>P610 Pediatric Seizure</a:t>
            </a:r>
          </a:p>
          <a:p>
            <a:r>
              <a:rPr lang="en-US" dirty="0"/>
              <a:t>T704 Spinal Motion Restriction</a:t>
            </a:r>
          </a:p>
          <a:p>
            <a:r>
              <a:rPr lang="en-US" dirty="0"/>
              <a:t>O801 Pregnancy Complications</a:t>
            </a:r>
          </a:p>
          <a:p>
            <a:r>
              <a:rPr lang="en-US" dirty="0"/>
              <a:t>App C Mass Casualty Incidents</a:t>
            </a:r>
          </a:p>
          <a:p>
            <a:r>
              <a:rPr lang="en-US" dirty="0"/>
              <a:t>App J Pediatric Drug Dosing</a:t>
            </a:r>
          </a:p>
          <a:p>
            <a:endParaRPr lang="en-US" dirty="0"/>
          </a:p>
        </p:txBody>
      </p:sp>
      <p:sp>
        <p:nvSpPr>
          <p:cNvPr id="4" name="Footer Placeholder 3">
            <a:extLst>
              <a:ext uri="{FF2B5EF4-FFF2-40B4-BE49-F238E27FC236}">
                <a16:creationId xmlns:a16="http://schemas.microsoft.com/office/drawing/2014/main" id="{A2185573-B076-6432-9E75-FE3B31F04D29}"/>
              </a:ext>
            </a:extLst>
          </p:cNvPr>
          <p:cNvSpPr>
            <a:spLocks noGrp="1"/>
          </p:cNvSpPr>
          <p:nvPr>
            <p:ph type="ftr" sz="quarter" idx="11"/>
          </p:nvPr>
        </p:nvSpPr>
        <p:spPr/>
        <p:txBody>
          <a:body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B1C2D279-7FE7-F90D-DAD8-A09FC1302A2D}"/>
              </a:ext>
            </a:extLst>
          </p:cNvPr>
          <p:cNvSpPr>
            <a:spLocks noGrp="1"/>
          </p:cNvSpPr>
          <p:nvPr>
            <p:ph type="sldNum" sz="quarter" idx="12"/>
          </p:nvPr>
        </p:nvSpPr>
        <p:spPr/>
        <p:txBody>
          <a:bodyPr/>
          <a:lstStyle/>
          <a:p>
            <a:fld id="{A49DFD55-3C28-40EF-9E31-A92D2E4017FF}" type="slidenum">
              <a:rPr lang="en-US" smtClean="0"/>
              <a:pPr/>
              <a:t>4</a:t>
            </a:fld>
            <a:endParaRPr lang="en-US" dirty="0"/>
          </a:p>
        </p:txBody>
      </p:sp>
      <p:pic>
        <p:nvPicPr>
          <p:cNvPr id="12" name="Audio 11">
            <a:extLst>
              <a:ext uri="{FF2B5EF4-FFF2-40B4-BE49-F238E27FC236}">
                <a16:creationId xmlns:a16="http://schemas.microsoft.com/office/drawing/2014/main" id="{44DF7F0B-515C-E601-C96D-74DCB54AB2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8803579"/>
      </p:ext>
    </p:extLst>
  </p:cSld>
  <p:clrMapOvr>
    <a:masterClrMapping/>
  </p:clrMapOvr>
  <mc:AlternateContent xmlns:mc="http://schemas.openxmlformats.org/markup-compatibility/2006" xmlns:p14="http://schemas.microsoft.com/office/powerpoint/2010/main">
    <mc:Choice Requires="p14">
      <p:transition spd="slow" p14:dur="2000" advTm="19018"/>
    </mc:Choice>
    <mc:Fallback xmlns="">
      <p:transition spd="slow" advTm="1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533D7-E47E-5983-B555-0ED22DE4D36F}"/>
              </a:ext>
            </a:extLst>
          </p:cNvPr>
          <p:cNvSpPr>
            <a:spLocks noGrp="1"/>
          </p:cNvSpPr>
          <p:nvPr>
            <p:ph type="title"/>
          </p:nvPr>
        </p:nvSpPr>
        <p:spPr/>
        <p:txBody>
          <a:bodyPr/>
          <a:lstStyle/>
          <a:p>
            <a:r>
              <a:rPr lang="en-US" dirty="0"/>
              <a:t>New protocols</a:t>
            </a:r>
          </a:p>
        </p:txBody>
      </p:sp>
      <p:sp>
        <p:nvSpPr>
          <p:cNvPr id="3" name="Table Placeholder 2">
            <a:extLst>
              <a:ext uri="{FF2B5EF4-FFF2-40B4-BE49-F238E27FC236}">
                <a16:creationId xmlns:a16="http://schemas.microsoft.com/office/drawing/2014/main" id="{3C8DC123-E376-32A3-5D33-D693CD45BAA1}"/>
              </a:ext>
            </a:extLst>
          </p:cNvPr>
          <p:cNvSpPr>
            <a:spLocks noGrp="1"/>
          </p:cNvSpPr>
          <p:nvPr>
            <p:ph sz="half" idx="2"/>
          </p:nvPr>
        </p:nvSpPr>
        <p:spPr>
          <a:xfrm>
            <a:off x="2933700" y="2217740"/>
            <a:ext cx="3924300" cy="3614733"/>
          </a:xfrm>
        </p:spPr>
        <p:txBody>
          <a:bodyPr>
            <a:normAutofit/>
          </a:bodyPr>
          <a:lstStyle/>
          <a:p>
            <a:r>
              <a:rPr lang="en-US" dirty="0"/>
              <a:t>A113 Definition of a Patient</a:t>
            </a:r>
          </a:p>
          <a:p>
            <a:r>
              <a:rPr lang="en-US" dirty="0"/>
              <a:t>S508 Epistaxis</a:t>
            </a:r>
          </a:p>
          <a:p>
            <a:r>
              <a:rPr lang="en-US"/>
              <a:t>T711  </a:t>
            </a:r>
            <a:r>
              <a:rPr lang="en-US" dirty="0"/>
              <a:t>Calcium Administration</a:t>
            </a:r>
          </a:p>
          <a:p>
            <a:endParaRPr lang="en-US" dirty="0"/>
          </a:p>
          <a:p>
            <a:endParaRPr lang="en-US" dirty="0"/>
          </a:p>
        </p:txBody>
      </p:sp>
      <p:sp>
        <p:nvSpPr>
          <p:cNvPr id="8" name="Content Placeholder 7">
            <a:extLst>
              <a:ext uri="{FF2B5EF4-FFF2-40B4-BE49-F238E27FC236}">
                <a16:creationId xmlns:a16="http://schemas.microsoft.com/office/drawing/2014/main" id="{55AEF865-9D2F-4E3C-E16C-7657A752F4D4}"/>
              </a:ext>
            </a:extLst>
          </p:cNvPr>
          <p:cNvSpPr>
            <a:spLocks noGrp="1"/>
          </p:cNvSpPr>
          <p:nvPr>
            <p:ph sz="quarter" idx="4"/>
          </p:nvPr>
        </p:nvSpPr>
        <p:spPr>
          <a:xfrm>
            <a:off x="7410173" y="2217740"/>
            <a:ext cx="3943627" cy="3614733"/>
          </a:xfrm>
        </p:spPr>
        <p:txBody>
          <a:bodyPr>
            <a:normAutofit/>
          </a:bodyPr>
          <a:lstStyle/>
          <a:p>
            <a:endParaRPr lang="en-US" dirty="0"/>
          </a:p>
        </p:txBody>
      </p:sp>
      <p:sp>
        <p:nvSpPr>
          <p:cNvPr id="4" name="Footer Placeholder 3">
            <a:extLst>
              <a:ext uri="{FF2B5EF4-FFF2-40B4-BE49-F238E27FC236}">
                <a16:creationId xmlns:a16="http://schemas.microsoft.com/office/drawing/2014/main" id="{A2185573-B076-6432-9E75-FE3B31F04D29}"/>
              </a:ext>
            </a:extLst>
          </p:cNvPr>
          <p:cNvSpPr>
            <a:spLocks noGrp="1"/>
          </p:cNvSpPr>
          <p:nvPr>
            <p:ph type="ftr" sz="quarter" idx="11"/>
          </p:nvPr>
        </p:nvSpPr>
        <p:spPr/>
        <p:txBody>
          <a:body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B1C2D279-7FE7-F90D-DAD8-A09FC1302A2D}"/>
              </a:ext>
            </a:extLst>
          </p:cNvPr>
          <p:cNvSpPr>
            <a:spLocks noGrp="1"/>
          </p:cNvSpPr>
          <p:nvPr>
            <p:ph type="sldNum" sz="quarter" idx="12"/>
          </p:nvPr>
        </p:nvSpPr>
        <p:spPr/>
        <p:txBody>
          <a:bodyPr/>
          <a:lstStyle/>
          <a:p>
            <a:fld id="{A49DFD55-3C28-40EF-9E31-A92D2E4017FF}" type="slidenum">
              <a:rPr lang="en-US" smtClean="0"/>
              <a:pPr/>
              <a:t>5</a:t>
            </a:fld>
            <a:endParaRPr lang="en-US" dirty="0"/>
          </a:p>
        </p:txBody>
      </p:sp>
      <p:pic>
        <p:nvPicPr>
          <p:cNvPr id="12" name="Audio 11">
            <a:extLst>
              <a:ext uri="{FF2B5EF4-FFF2-40B4-BE49-F238E27FC236}">
                <a16:creationId xmlns:a16="http://schemas.microsoft.com/office/drawing/2014/main" id="{C78A015F-557D-2F88-9CF1-786E0BA384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74930632"/>
      </p:ext>
    </p:extLst>
  </p:cSld>
  <p:clrMapOvr>
    <a:masterClrMapping/>
  </p:clrMapOvr>
  <mc:AlternateContent xmlns:mc="http://schemas.openxmlformats.org/markup-compatibility/2006" xmlns:p14="http://schemas.microsoft.com/office/powerpoint/2010/main">
    <mc:Choice Requires="p14">
      <p:transition spd="slow" p14:dur="2000" advTm="32202"/>
    </mc:Choice>
    <mc:Fallback xmlns="">
      <p:transition spd="slow" advTm="32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6991350" y="2148840"/>
            <a:ext cx="4179570" cy="1715531"/>
          </a:xfrm>
        </p:spPr>
        <p:txBody>
          <a:bodyPr/>
          <a:lstStyle/>
          <a:p>
            <a:r>
              <a:rPr lang="en-US" dirty="0"/>
              <a:t>Revised protocols</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6991350" y="3962003"/>
            <a:ext cx="4179570" cy="365125"/>
          </a:xfrm>
        </p:spPr>
        <p:txBody>
          <a:bodyPr/>
          <a:lstStyle/>
          <a:p>
            <a:endParaRPr lang="en-US" dirty="0"/>
          </a:p>
        </p:txBody>
      </p:sp>
      <p:pic>
        <p:nvPicPr>
          <p:cNvPr id="9" name="Audio 8">
            <a:extLst>
              <a:ext uri="{FF2B5EF4-FFF2-40B4-BE49-F238E27FC236}">
                <a16:creationId xmlns:a16="http://schemas.microsoft.com/office/drawing/2014/main" id="{77A4387B-6DBA-0A85-1B0E-BE3FDE4CFF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9728094"/>
      </p:ext>
    </p:extLst>
  </p:cSld>
  <p:clrMapOvr>
    <a:masterClrMapping/>
  </p:clrMapOvr>
  <mc:AlternateContent xmlns:mc="http://schemas.openxmlformats.org/markup-compatibility/2006" xmlns:p14="http://schemas.microsoft.com/office/powerpoint/2010/main">
    <mc:Choice Requires="p14">
      <p:transition spd="slow" p14:dur="2000" advTm="5472"/>
    </mc:Choice>
    <mc:Fallback xmlns="">
      <p:transition spd="slow" advTm="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909D-AE88-0234-F9AD-65D73EAA80FA}"/>
              </a:ext>
            </a:extLst>
          </p:cNvPr>
          <p:cNvSpPr>
            <a:spLocks noGrp="1"/>
          </p:cNvSpPr>
          <p:nvPr>
            <p:ph type="title"/>
          </p:nvPr>
        </p:nvSpPr>
        <p:spPr/>
        <p:txBody>
          <a:bodyPr/>
          <a:lstStyle/>
          <a:p>
            <a:r>
              <a:rPr lang="en-US" dirty="0"/>
              <a:t>SB200 Clinical practice Standards</a:t>
            </a:r>
          </a:p>
        </p:txBody>
      </p:sp>
      <p:sp>
        <p:nvSpPr>
          <p:cNvPr id="3" name="Footer Placeholder 2">
            <a:extLst>
              <a:ext uri="{FF2B5EF4-FFF2-40B4-BE49-F238E27FC236}">
                <a16:creationId xmlns:a16="http://schemas.microsoft.com/office/drawing/2014/main" id="{D6D2D21F-2860-C5F6-3C56-C1CCCA64BAD3}"/>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1B859EBC-C835-1FA1-AB11-D3BCDB573095}"/>
              </a:ext>
            </a:extLst>
          </p:cNvPr>
          <p:cNvSpPr>
            <a:spLocks noGrp="1"/>
          </p:cNvSpPr>
          <p:nvPr>
            <p:ph type="sldNum" sz="quarter" idx="12"/>
          </p:nvPr>
        </p:nvSpPr>
        <p:spPr/>
        <p:txBody>
          <a:bodyPr/>
          <a:lstStyle/>
          <a:p>
            <a:fld id="{A49DFD55-3C28-40EF-9E31-A92D2E4017FF}" type="slidenum">
              <a:rPr lang="en-US" smtClean="0"/>
              <a:pPr/>
              <a:t>7</a:t>
            </a:fld>
            <a:endParaRPr lang="en-US" dirty="0"/>
          </a:p>
        </p:txBody>
      </p:sp>
      <p:sp>
        <p:nvSpPr>
          <p:cNvPr id="5" name="Chart Placeholder 4">
            <a:extLst>
              <a:ext uri="{FF2B5EF4-FFF2-40B4-BE49-F238E27FC236}">
                <a16:creationId xmlns:a16="http://schemas.microsoft.com/office/drawing/2014/main" id="{7B74413B-2289-87A6-F4CA-9DE83B5ED373}"/>
              </a:ext>
            </a:extLst>
          </p:cNvPr>
          <p:cNvSpPr>
            <a:spLocks noGrp="1"/>
          </p:cNvSpPr>
          <p:nvPr>
            <p:ph type="chart" sz="quarter" idx="13"/>
          </p:nvPr>
        </p:nvSpPr>
        <p:spPr/>
        <p:txBody>
          <a:bodyPr/>
          <a:lstStyle/>
          <a:p>
            <a:r>
              <a:rPr lang="en-US" dirty="0"/>
              <a:t>Updated to reflect new patient definition outlined in A113 which is presented later.</a:t>
            </a:r>
          </a:p>
        </p:txBody>
      </p:sp>
      <p:pic>
        <p:nvPicPr>
          <p:cNvPr id="11" name="Audio 10">
            <a:extLst>
              <a:ext uri="{FF2B5EF4-FFF2-40B4-BE49-F238E27FC236}">
                <a16:creationId xmlns:a16="http://schemas.microsoft.com/office/drawing/2014/main" id="{093E2158-7DD7-0A66-9BE7-F42A7B85B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10407493"/>
      </p:ext>
    </p:extLst>
  </p:cSld>
  <p:clrMapOvr>
    <a:masterClrMapping/>
  </p:clrMapOvr>
  <mc:AlternateContent xmlns:mc="http://schemas.openxmlformats.org/markup-compatibility/2006" xmlns:p14="http://schemas.microsoft.com/office/powerpoint/2010/main">
    <mc:Choice Requires="p14">
      <p:transition spd="slow" p14:dur="2000" advTm="12266"/>
    </mc:Choice>
    <mc:Fallback xmlns="">
      <p:transition spd="slow" advTm="12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2E84-5752-DF44-0556-BF1A4FC66540}"/>
              </a:ext>
            </a:extLst>
          </p:cNvPr>
          <p:cNvSpPr>
            <a:spLocks noGrp="1"/>
          </p:cNvSpPr>
          <p:nvPr>
            <p:ph type="title"/>
          </p:nvPr>
        </p:nvSpPr>
        <p:spPr/>
        <p:txBody>
          <a:bodyPr/>
          <a:lstStyle/>
          <a:p>
            <a:r>
              <a:rPr lang="en-US" dirty="0"/>
              <a:t>C301 Asystole</a:t>
            </a:r>
          </a:p>
        </p:txBody>
      </p:sp>
      <p:sp>
        <p:nvSpPr>
          <p:cNvPr id="3" name="Footer Placeholder 2">
            <a:extLst>
              <a:ext uri="{FF2B5EF4-FFF2-40B4-BE49-F238E27FC236}">
                <a16:creationId xmlns:a16="http://schemas.microsoft.com/office/drawing/2014/main" id="{9533C699-6BDA-4FD5-375A-68EA93A07C35}"/>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A9BCDCDC-ED2C-9215-4651-C52D4F753CEC}"/>
              </a:ext>
            </a:extLst>
          </p:cNvPr>
          <p:cNvSpPr>
            <a:spLocks noGrp="1"/>
          </p:cNvSpPr>
          <p:nvPr>
            <p:ph type="sldNum" sz="quarter" idx="12"/>
          </p:nvPr>
        </p:nvSpPr>
        <p:spPr/>
        <p:txBody>
          <a:bodyPr/>
          <a:lstStyle/>
          <a:p>
            <a:fld id="{A49DFD55-3C28-40EF-9E31-A92D2E4017FF}" type="slidenum">
              <a:rPr lang="en-US" smtClean="0"/>
              <a:pPr/>
              <a:t>8</a:t>
            </a:fld>
            <a:endParaRPr lang="en-US" dirty="0"/>
          </a:p>
        </p:txBody>
      </p:sp>
      <p:sp>
        <p:nvSpPr>
          <p:cNvPr id="5" name="Chart Placeholder 4">
            <a:extLst>
              <a:ext uri="{FF2B5EF4-FFF2-40B4-BE49-F238E27FC236}">
                <a16:creationId xmlns:a16="http://schemas.microsoft.com/office/drawing/2014/main" id="{270B8A1B-2FA7-55FE-43BE-2C1DC6425AD1}"/>
              </a:ext>
            </a:extLst>
          </p:cNvPr>
          <p:cNvSpPr>
            <a:spLocks noGrp="1"/>
          </p:cNvSpPr>
          <p:nvPr>
            <p:ph type="chart" sz="quarter" idx="13"/>
          </p:nvPr>
        </p:nvSpPr>
        <p:spPr/>
        <p:txBody>
          <a:bodyPr/>
          <a:lstStyle/>
          <a:p>
            <a:r>
              <a:rPr lang="en-US" dirty="0"/>
              <a:t>Updated to reflect new M418 Calcium Administration protocol.</a:t>
            </a:r>
          </a:p>
          <a:p>
            <a:r>
              <a:rPr lang="en-US" dirty="0"/>
              <a:t>De-emphasizes endotracheal medication administration route.</a:t>
            </a:r>
          </a:p>
        </p:txBody>
      </p:sp>
      <p:pic>
        <p:nvPicPr>
          <p:cNvPr id="15" name="Audio 14">
            <a:extLst>
              <a:ext uri="{FF2B5EF4-FFF2-40B4-BE49-F238E27FC236}">
                <a16:creationId xmlns:a16="http://schemas.microsoft.com/office/drawing/2014/main" id="{5E98D195-947F-465B-4819-AC90AF00A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41849526"/>
      </p:ext>
    </p:extLst>
  </p:cSld>
  <p:clrMapOvr>
    <a:masterClrMapping/>
  </p:clrMapOvr>
  <mc:AlternateContent xmlns:mc="http://schemas.openxmlformats.org/markup-compatibility/2006" xmlns:p14="http://schemas.microsoft.com/office/powerpoint/2010/main">
    <mc:Choice Requires="p14">
      <p:transition spd="slow" p14:dur="2000" advTm="22133"/>
    </mc:Choice>
    <mc:Fallback xmlns="">
      <p:transition spd="slow" advTm="2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87A7-B87F-7C56-3C8C-FD574D78D9A8}"/>
              </a:ext>
            </a:extLst>
          </p:cNvPr>
          <p:cNvSpPr>
            <a:spLocks noGrp="1"/>
          </p:cNvSpPr>
          <p:nvPr>
            <p:ph type="title"/>
          </p:nvPr>
        </p:nvSpPr>
        <p:spPr/>
        <p:txBody>
          <a:bodyPr/>
          <a:lstStyle/>
          <a:p>
            <a:r>
              <a:rPr lang="en-US" dirty="0"/>
              <a:t>C302 bradycardia</a:t>
            </a:r>
          </a:p>
        </p:txBody>
      </p:sp>
      <p:sp>
        <p:nvSpPr>
          <p:cNvPr id="3" name="Footer Placeholder 2">
            <a:extLst>
              <a:ext uri="{FF2B5EF4-FFF2-40B4-BE49-F238E27FC236}">
                <a16:creationId xmlns:a16="http://schemas.microsoft.com/office/drawing/2014/main" id="{1A41EA90-ECED-E948-E734-D436A3D10245}"/>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629CAF4F-FAA0-1E2D-5E7C-38CE40D626E6}"/>
              </a:ext>
            </a:extLst>
          </p:cNvPr>
          <p:cNvSpPr>
            <a:spLocks noGrp="1"/>
          </p:cNvSpPr>
          <p:nvPr>
            <p:ph type="sldNum" sz="quarter" idx="12"/>
          </p:nvPr>
        </p:nvSpPr>
        <p:spPr/>
        <p:txBody>
          <a:bodyPr/>
          <a:lstStyle/>
          <a:p>
            <a:fld id="{A49DFD55-3C28-40EF-9E31-A92D2E4017FF}" type="slidenum">
              <a:rPr lang="en-US" smtClean="0"/>
              <a:pPr/>
              <a:t>9</a:t>
            </a:fld>
            <a:endParaRPr lang="en-US" dirty="0"/>
          </a:p>
        </p:txBody>
      </p:sp>
      <p:sp>
        <p:nvSpPr>
          <p:cNvPr id="5" name="Chart Placeholder 4">
            <a:extLst>
              <a:ext uri="{FF2B5EF4-FFF2-40B4-BE49-F238E27FC236}">
                <a16:creationId xmlns:a16="http://schemas.microsoft.com/office/drawing/2014/main" id="{86A2AC72-5CE9-857E-B9D0-BDC6F170CD5F}"/>
              </a:ext>
            </a:extLst>
          </p:cNvPr>
          <p:cNvSpPr>
            <a:spLocks noGrp="1"/>
          </p:cNvSpPr>
          <p:nvPr>
            <p:ph type="chart" sz="quarter" idx="13"/>
          </p:nvPr>
        </p:nvSpPr>
        <p:spPr/>
        <p:txBody>
          <a:bodyPr/>
          <a:lstStyle/>
          <a:p>
            <a:r>
              <a:rPr lang="en-US" dirty="0"/>
              <a:t>Pulse must be palpable at &lt;60 BPM.</a:t>
            </a:r>
          </a:p>
          <a:p>
            <a:r>
              <a:rPr lang="en-US" dirty="0"/>
              <a:t>Electrical heart rate and pulse rate may be different.</a:t>
            </a:r>
          </a:p>
          <a:p>
            <a:r>
              <a:rPr lang="en-US" dirty="0"/>
              <a:t>Midazolam dosing for sedation prior to pacing has been standardized and is reflected in a new table.</a:t>
            </a:r>
          </a:p>
        </p:txBody>
      </p:sp>
      <p:pic>
        <p:nvPicPr>
          <p:cNvPr id="17" name="Audio 16">
            <a:extLst>
              <a:ext uri="{FF2B5EF4-FFF2-40B4-BE49-F238E27FC236}">
                <a16:creationId xmlns:a16="http://schemas.microsoft.com/office/drawing/2014/main" id="{7B0475C2-7AA3-9E7A-B972-AA5283226F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8769650"/>
      </p:ext>
    </p:extLst>
  </p:cSld>
  <p:clrMapOvr>
    <a:masterClrMapping/>
  </p:clrMapOvr>
  <mc:AlternateContent xmlns:mc="http://schemas.openxmlformats.org/markup-compatibility/2006" xmlns:p14="http://schemas.microsoft.com/office/powerpoint/2010/main">
    <mc:Choice Requires="p14">
      <p:transition spd="slow" p14:dur="2000" advTm="40768"/>
    </mc:Choice>
    <mc:Fallback xmlns="">
      <p:transition spd="slow" advTm="4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 id="{11346FDE-2DA4-453A-ACF7-41117CE5C235}" vid="{A628C74B-DC45-4C37-9A15-B37206CA45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5826B4-4DD2-4A9B-8D6D-E91CF9C2316C}">
  <ds:schemaRefs>
    <ds:schemaRef ds:uri="http://schemas.microsoft.com/sharepoint/v3/contenttype/forms"/>
  </ds:schemaRefs>
</ds:datastoreItem>
</file>

<file path=customXml/itemProps2.xml><?xml version="1.0" encoding="utf-8"?>
<ds:datastoreItem xmlns:ds="http://schemas.openxmlformats.org/officeDocument/2006/customXml" ds:itemID="{4CC7F809-A434-4A8D-A127-1C50C2DB3890}">
  <ds:schemaRefs>
    <ds:schemaRef ds:uri="http://schemas.microsoft.com/sharepoint/v3"/>
    <ds:schemaRef ds:uri="71af3243-3dd4-4a8d-8c0d-dd76da1f02a5"/>
    <ds:schemaRef ds:uri="http://purl.org/dc/dcmitype/"/>
    <ds:schemaRef ds:uri="http://schemas.microsoft.com/office/infopath/2007/PartnerControls"/>
    <ds:schemaRef ds:uri="230e9df3-be65-4c73-a93b-d1236ebd677e"/>
    <ds:schemaRef ds:uri="http://schemas.openxmlformats.org/package/2006/metadata/core-properties"/>
    <ds:schemaRef ds:uri="http://www.w3.org/XML/1998/namespace"/>
    <ds:schemaRef ds:uri="http://purl.org/dc/terms/"/>
    <ds:schemaRef ds:uri="http://schemas.microsoft.com/office/2006/documentManagement/types"/>
    <ds:schemaRef ds:uri="http://purl.org/dc/elements/1.1/"/>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00E6EE1E-660B-46C6-AC21-8E505FB957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{B4375536-E9A2-4725-83ED-6D05E0A20B71}tf67328976_win32</Template>
  <TotalTime>427</TotalTime>
  <Words>5250</Words>
  <Application>Microsoft Macintosh PowerPoint</Application>
  <PresentationFormat>Widescreen</PresentationFormat>
  <Paragraphs>428</Paragraphs>
  <Slides>39</Slides>
  <Notes>39</Notes>
  <HiddenSlides>0</HiddenSlides>
  <MMClips>39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Tenorite</vt:lpstr>
      <vt:lpstr>Times New Roman</vt:lpstr>
      <vt:lpstr>Office Theme</vt:lpstr>
      <vt:lpstr>2024 SWOH Protocol Updates</vt:lpstr>
      <vt:lpstr>Disclosures</vt:lpstr>
      <vt:lpstr>aGENDA</vt:lpstr>
      <vt:lpstr>Revised protocols</vt:lpstr>
      <vt:lpstr>New protocols</vt:lpstr>
      <vt:lpstr>Revised protocols</vt:lpstr>
      <vt:lpstr>SB200 Clinical practice Standards</vt:lpstr>
      <vt:lpstr>C301 Asystole</vt:lpstr>
      <vt:lpstr>C302 bradycardia</vt:lpstr>
      <vt:lpstr>C303 Unstable wide complex tachycardia</vt:lpstr>
      <vt:lpstr>C306: unstable narrow complex tachycardia</vt:lpstr>
      <vt:lpstr>M410: Seizure</vt:lpstr>
      <vt:lpstr>M412: Hypothermia and cold emergencies</vt:lpstr>
      <vt:lpstr>M413: Hyperthermia and heat related emergencies</vt:lpstr>
      <vt:lpstr>M413: Immersion Cooling</vt:lpstr>
      <vt:lpstr>M413: Dilutional Hyponatremia</vt:lpstr>
      <vt:lpstr>S501: head or spinal trauma</vt:lpstr>
      <vt:lpstr>S502: Major Burns</vt:lpstr>
      <vt:lpstr>S506: Administration of txa</vt:lpstr>
      <vt:lpstr>S507: Special trauma situations</vt:lpstr>
      <vt:lpstr>P600: Pediatric newborn resuscitation</vt:lpstr>
      <vt:lpstr>P602: Pediatric pulseless cardiac arrest (asystole/PEA)</vt:lpstr>
      <vt:lpstr>P610: Pediatric seizure</vt:lpstr>
      <vt:lpstr>T704: Spinal motion restriction</vt:lpstr>
      <vt:lpstr>O801: pregnancy and post-partum complications</vt:lpstr>
      <vt:lpstr>O801: Hypertensive Crisis</vt:lpstr>
      <vt:lpstr>App C: Management of mass casualty incidents</vt:lpstr>
      <vt:lpstr>App J: Pediatric drug quick reference</vt:lpstr>
      <vt:lpstr>New protocols</vt:lpstr>
      <vt:lpstr>A113: Definition of a patient</vt:lpstr>
      <vt:lpstr>A113: Definition of a patient</vt:lpstr>
      <vt:lpstr>S508: Epistaxis</vt:lpstr>
      <vt:lpstr>S508: Treatment</vt:lpstr>
      <vt:lpstr>T714: Calcium administration</vt:lpstr>
      <vt:lpstr>T714: Types of Calcium</vt:lpstr>
      <vt:lpstr>T714: Calcium chloride</vt:lpstr>
      <vt:lpstr>T714: Calcium gluconate</vt:lpstr>
      <vt:lpstr>T714: Dosing chart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SWOH Protocol Updates</dc:title>
  <dc:creator>Thomas Charlton</dc:creator>
  <cp:lastModifiedBy>Gallo, Paul M.</cp:lastModifiedBy>
  <cp:revision>2</cp:revision>
  <dcterms:created xsi:type="dcterms:W3CDTF">2023-11-05T20:10:38Z</dcterms:created>
  <dcterms:modified xsi:type="dcterms:W3CDTF">2023-11-28T16:55:47Z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