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 id="2147483678" r:id="rId2"/>
  </p:sldMasterIdLst>
  <p:notesMasterIdLst>
    <p:notesMasterId r:id="rId49"/>
  </p:notesMasterIdLst>
  <p:sldIdLst>
    <p:sldId id="387" r:id="rId3"/>
    <p:sldId id="258" r:id="rId4"/>
    <p:sldId id="257" r:id="rId5"/>
    <p:sldId id="289" r:id="rId6"/>
    <p:sldId id="261" r:id="rId7"/>
    <p:sldId id="264" r:id="rId8"/>
    <p:sldId id="442" r:id="rId9"/>
    <p:sldId id="388" r:id="rId10"/>
    <p:sldId id="390" r:id="rId11"/>
    <p:sldId id="391" r:id="rId12"/>
    <p:sldId id="389" r:id="rId13"/>
    <p:sldId id="392" r:id="rId14"/>
    <p:sldId id="393" r:id="rId15"/>
    <p:sldId id="394" r:id="rId16"/>
    <p:sldId id="458" r:id="rId17"/>
    <p:sldId id="352" r:id="rId18"/>
    <p:sldId id="275" r:id="rId19"/>
    <p:sldId id="377" r:id="rId20"/>
    <p:sldId id="355" r:id="rId21"/>
    <p:sldId id="378" r:id="rId22"/>
    <p:sldId id="373" r:id="rId23"/>
    <p:sldId id="359" r:id="rId24"/>
    <p:sldId id="459" r:id="rId25"/>
    <p:sldId id="363" r:id="rId26"/>
    <p:sldId id="364" r:id="rId27"/>
    <p:sldId id="397" r:id="rId28"/>
    <p:sldId id="365" r:id="rId29"/>
    <p:sldId id="409" r:id="rId30"/>
    <p:sldId id="441" r:id="rId31"/>
    <p:sldId id="450" r:id="rId32"/>
    <p:sldId id="453" r:id="rId33"/>
    <p:sldId id="396" r:id="rId34"/>
    <p:sldId id="455" r:id="rId35"/>
    <p:sldId id="449" r:id="rId36"/>
    <p:sldId id="399" r:id="rId37"/>
    <p:sldId id="369" r:id="rId38"/>
    <p:sldId id="382" r:id="rId39"/>
    <p:sldId id="460" r:id="rId40"/>
    <p:sldId id="400" r:id="rId41"/>
    <p:sldId id="445" r:id="rId42"/>
    <p:sldId id="348" r:id="rId43"/>
    <p:sldId id="384" r:id="rId44"/>
    <p:sldId id="265" r:id="rId45"/>
    <p:sldId id="461" r:id="rId46"/>
    <p:sldId id="456" r:id="rId47"/>
    <p:sldId id="29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66FFCC"/>
    <a:srgbClr val="213769"/>
    <a:srgbClr val="9F9B75"/>
    <a:srgbClr val="9C9870"/>
    <a:srgbClr val="527A2E"/>
    <a:srgbClr val="ADAA89"/>
    <a:srgbClr val="EDED49"/>
    <a:srgbClr val="937135"/>
    <a:srgbClr val="A589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5" autoAdjust="0"/>
    <p:restoredTop sz="69664" autoAdjust="0"/>
  </p:normalViewPr>
  <p:slideViewPr>
    <p:cSldViewPr snapToGrid="0">
      <p:cViewPr varScale="1">
        <p:scale>
          <a:sx n="78" d="100"/>
          <a:sy n="78" d="100"/>
        </p:scale>
        <p:origin x="2172"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C80AA-8B52-431D-94EE-4B7E1F06E40A}" type="datetimeFigureOut">
              <a:rPr lang="en-US" smtClean="0"/>
              <a:t>12/12/2022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54358-8C8A-41C7-BB6C-CDB9E47E7793}" type="slidenum">
              <a:rPr lang="en-US" smtClean="0"/>
              <a:t>‹#›</a:t>
            </a:fld>
            <a:endParaRPr lang="en-US"/>
          </a:p>
        </p:txBody>
      </p:sp>
    </p:spTree>
    <p:extLst>
      <p:ext uri="{BB962C8B-B14F-4D97-AF65-F5344CB8AC3E}">
        <p14:creationId xmlns:p14="http://schemas.microsoft.com/office/powerpoint/2010/main" val="9078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1</a:t>
            </a:fld>
            <a:endParaRPr lang="en-US"/>
          </a:p>
        </p:txBody>
      </p:sp>
    </p:spTree>
    <p:extLst>
      <p:ext uri="{BB962C8B-B14F-4D97-AF65-F5344CB8AC3E}">
        <p14:creationId xmlns:p14="http://schemas.microsoft.com/office/powerpoint/2010/main" val="135248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30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29</a:t>
            </a:fld>
            <a:endParaRPr lang="en-US"/>
          </a:p>
        </p:txBody>
      </p:sp>
    </p:spTree>
    <p:extLst>
      <p:ext uri="{BB962C8B-B14F-4D97-AF65-F5344CB8AC3E}">
        <p14:creationId xmlns:p14="http://schemas.microsoft.com/office/powerpoint/2010/main" val="3957278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8486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46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32</a:t>
            </a:fld>
            <a:endParaRPr lang="en-US"/>
          </a:p>
        </p:txBody>
      </p:sp>
    </p:spTree>
    <p:extLst>
      <p:ext uri="{BB962C8B-B14F-4D97-AF65-F5344CB8AC3E}">
        <p14:creationId xmlns:p14="http://schemas.microsoft.com/office/powerpoint/2010/main" val="175254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03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Clarified the use of acetaminophen for moderate to severe pain.</a:t>
            </a:r>
          </a:p>
          <a:p>
            <a:endParaRPr lang="en-US" dirty="0"/>
          </a:p>
          <a:p>
            <a:r>
              <a:rPr lang="en-US" dirty="0"/>
              <a:t>Infusion of Ketamine added as an option…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53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 Toxins</a:t>
            </a:r>
          </a:p>
          <a:p>
            <a:r>
              <a:rPr lang="en-US" dirty="0"/>
              <a:t>Narcan Dose</a:t>
            </a:r>
          </a:p>
        </p:txBody>
      </p:sp>
      <p:sp>
        <p:nvSpPr>
          <p:cNvPr id="4" name="Slide Number Placeholder 3"/>
          <p:cNvSpPr>
            <a:spLocks noGrp="1"/>
          </p:cNvSpPr>
          <p:nvPr>
            <p:ph type="sldNum" sz="quarter" idx="5"/>
          </p:nvPr>
        </p:nvSpPr>
        <p:spPr/>
        <p:txBody>
          <a:bodyPr/>
          <a:lstStyle/>
          <a:p>
            <a:fld id="{02154358-8C8A-41C7-BB6C-CDB9E47E7793}" type="slidenum">
              <a:rPr lang="en-US" smtClean="0"/>
              <a:t>41</a:t>
            </a:fld>
            <a:endParaRPr lang="en-US"/>
          </a:p>
        </p:txBody>
      </p:sp>
    </p:spTree>
    <p:extLst>
      <p:ext uri="{BB962C8B-B14F-4D97-AF65-F5344CB8AC3E}">
        <p14:creationId xmlns:p14="http://schemas.microsoft.com/office/powerpoint/2010/main" val="2587185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6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154358-8C8A-41C7-BB6C-CDB9E47E7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72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6</a:t>
            </a:fld>
            <a:endParaRPr lang="en-US"/>
          </a:p>
        </p:txBody>
      </p:sp>
    </p:spTree>
    <p:extLst>
      <p:ext uri="{BB962C8B-B14F-4D97-AF65-F5344CB8AC3E}">
        <p14:creationId xmlns:p14="http://schemas.microsoft.com/office/powerpoint/2010/main" val="413077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“it is highly recommended to discuss the best course of action with police.”</a:t>
            </a:r>
          </a:p>
        </p:txBody>
      </p:sp>
      <p:sp>
        <p:nvSpPr>
          <p:cNvPr id="4" name="Slide Number Placeholder 3"/>
          <p:cNvSpPr>
            <a:spLocks noGrp="1"/>
          </p:cNvSpPr>
          <p:nvPr>
            <p:ph type="sldNum" sz="quarter" idx="5"/>
          </p:nvPr>
        </p:nvSpPr>
        <p:spPr/>
        <p:txBody>
          <a:bodyPr/>
          <a:lstStyle/>
          <a:p>
            <a:fld id="{02154358-8C8A-41C7-BB6C-CDB9E47E7793}" type="slidenum">
              <a:rPr lang="en-US" smtClean="0"/>
              <a:t>9</a:t>
            </a:fld>
            <a:endParaRPr lang="en-US"/>
          </a:p>
        </p:txBody>
      </p:sp>
    </p:spTree>
    <p:extLst>
      <p:ext uri="{BB962C8B-B14F-4D97-AF65-F5344CB8AC3E}">
        <p14:creationId xmlns:p14="http://schemas.microsoft.com/office/powerpoint/2010/main" val="409576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50" dirty="0">
                <a:effectLst/>
                <a:latin typeface="Times New Roman" panose="02020603050405020304" pitchFamily="18" charset="0"/>
                <a:ea typeface="Lucida Sans Unicode" panose="020B0602030504020204" pitchFamily="34" charset="0"/>
              </a:rPr>
              <a:t>In cases of suspected abuse, one member of the crew must report the suspected abuse to the proper authorities.  This may include local law enforcement, a state department tasked with this responsibility, or to an investigator with Child Protective Services. Hotline phone numbers for Ohio, Kentucky, and Indiana included.</a:t>
            </a:r>
          </a:p>
          <a:p>
            <a:pPr marL="0" marR="0" lvl="0" indent="0">
              <a:spcBef>
                <a:spcPts val="0"/>
              </a:spcBef>
              <a:spcAft>
                <a:spcPts val="0"/>
              </a:spcAft>
              <a:buFont typeface="+mj-lt"/>
              <a:buNone/>
            </a:pPr>
            <a:endParaRPr lang="en-US" sz="1800" kern="50" dirty="0">
              <a:effectLst/>
              <a:latin typeface="Times New Roman" panose="02020603050405020304" pitchFamily="18" charset="0"/>
              <a:ea typeface="Lucida Sans Unicode" panose="020B0602030504020204" pitchFamily="34" charset="0"/>
            </a:endParaRPr>
          </a:p>
          <a:p>
            <a:pPr marL="0" marR="0" lvl="0" indent="0">
              <a:spcBef>
                <a:spcPts val="0"/>
              </a:spcBef>
              <a:spcAft>
                <a:spcPts val="0"/>
              </a:spcAft>
              <a:buFont typeface="+mj-lt"/>
              <a:buNone/>
            </a:pPr>
            <a:r>
              <a:rPr lang="en-US" sz="1800" kern="50" dirty="0">
                <a:effectLst/>
                <a:latin typeface="Times New Roman" panose="02020603050405020304" pitchFamily="18" charset="0"/>
                <a:ea typeface="Lucida Sans Unicode" panose="020B0602030504020204" pitchFamily="34" charset="0"/>
              </a:rPr>
              <a:t>When documenting physical findings, avoid attempting to document the age of the bruising or injury, and what you suspect caused the injury.  Document objectively what you find.  You are not required to perform an investigative exam with measurements and photographs.</a:t>
            </a:r>
          </a:p>
          <a:p>
            <a:pPr marL="0" marR="0" lvl="0" indent="0">
              <a:spcBef>
                <a:spcPts val="0"/>
              </a:spcBef>
              <a:spcAft>
                <a:spcPts val="0"/>
              </a:spcAft>
              <a:buFont typeface="+mj-lt"/>
              <a:buNone/>
            </a:pPr>
            <a:endParaRPr lang="en-US" sz="1800" kern="50" dirty="0">
              <a:effectLst/>
              <a:latin typeface="Times New Roman" panose="02020603050405020304" pitchFamily="18" charset="0"/>
              <a:ea typeface="Lucida Sans Unicode" panose="020B0602030504020204" pitchFamily="34" charset="0"/>
            </a:endParaRPr>
          </a:p>
          <a:p>
            <a:pPr marL="0" marR="0" lvl="0" indent="0">
              <a:spcBef>
                <a:spcPts val="0"/>
              </a:spcBef>
              <a:spcAft>
                <a:spcPts val="0"/>
              </a:spcAft>
              <a:buFont typeface="+mj-lt"/>
              <a:buNone/>
            </a:pPr>
            <a:r>
              <a:rPr lang="en-US" sz="1800" kern="50" dirty="0">
                <a:effectLst/>
                <a:latin typeface="Times New Roman" panose="02020603050405020304" pitchFamily="18" charset="0"/>
                <a:ea typeface="Lucida Sans Unicode" panose="020B0602030504020204" pitchFamily="34" charset="0"/>
              </a:rPr>
              <a:t>The EMS crew must report their suspicions of abuse to either the nurse or physician assuming care of the patient in the Emergency Department.</a:t>
            </a:r>
          </a:p>
          <a:p>
            <a:pPr marL="0" marR="0" lvl="0" indent="0">
              <a:spcBef>
                <a:spcPts val="0"/>
              </a:spcBef>
              <a:spcAft>
                <a:spcPts val="0"/>
              </a:spcAft>
              <a:buFont typeface="+mj-lt"/>
              <a:buNone/>
            </a:pPr>
            <a:endParaRPr lang="en-US" sz="1800" kern="50" dirty="0">
              <a:effectLst/>
              <a:latin typeface="Times New Roman" panose="02020603050405020304" pitchFamily="18" charset="0"/>
              <a:ea typeface="Lucida Sans Unicode" panose="020B0602030504020204" pitchFamily="34" charset="0"/>
            </a:endParaRPr>
          </a:p>
          <a:p>
            <a:pPr marL="0" marR="0" lvl="0" indent="0">
              <a:spcBef>
                <a:spcPts val="0"/>
              </a:spcBef>
              <a:spcAft>
                <a:spcPts val="0"/>
              </a:spcAft>
              <a:buFont typeface="+mj-lt"/>
              <a:buNone/>
            </a:pPr>
            <a:r>
              <a:rPr lang="en-US" sz="1800" kern="50" dirty="0">
                <a:effectLst/>
                <a:latin typeface="Times New Roman" panose="02020603050405020304" pitchFamily="18" charset="0"/>
                <a:ea typeface="Lucida Sans Unicode" panose="020B0602030504020204" pitchFamily="34" charset="0"/>
              </a:rPr>
              <a:t>Investigators may request additional information following a verbal report.  These disclosures are expressly permitted by HIPAA.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50" dirty="0">
              <a:effectLst/>
              <a:latin typeface="Times New Roman" panose="02020603050405020304" pitchFamily="18" charset="0"/>
              <a:ea typeface="Lucida Sans Unicode" panose="020B0602030504020204" pitchFamily="34" charset="0"/>
            </a:endParaRPr>
          </a:p>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12</a:t>
            </a:fld>
            <a:endParaRPr lang="en-US"/>
          </a:p>
        </p:txBody>
      </p:sp>
    </p:spTree>
    <p:extLst>
      <p:ext uri="{BB962C8B-B14F-4D97-AF65-F5344CB8AC3E}">
        <p14:creationId xmlns:p14="http://schemas.microsoft.com/office/powerpoint/2010/main" val="99181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Bill 138 was signed into law on April 6 and became effective July 6.</a:t>
            </a:r>
          </a:p>
          <a:p>
            <a:endParaRPr lang="en-US" dirty="0"/>
          </a:p>
          <a:p>
            <a:r>
              <a:rPr lang="en-US" dirty="0"/>
              <a:t>*** EMS can now recognize DNR orders signed by a physician assistant or advanced practiced register nurse I.</a:t>
            </a:r>
          </a:p>
        </p:txBody>
      </p:sp>
      <p:sp>
        <p:nvSpPr>
          <p:cNvPr id="4" name="Slide Number Placeholder 3"/>
          <p:cNvSpPr>
            <a:spLocks noGrp="1"/>
          </p:cNvSpPr>
          <p:nvPr>
            <p:ph type="sldNum" sz="quarter" idx="5"/>
          </p:nvPr>
        </p:nvSpPr>
        <p:spPr/>
        <p:txBody>
          <a:bodyPr/>
          <a:lstStyle/>
          <a:p>
            <a:fld id="{02154358-8C8A-41C7-BB6C-CDB9E47E7793}" type="slidenum">
              <a:rPr lang="en-US" smtClean="0"/>
              <a:t>18</a:t>
            </a:fld>
            <a:endParaRPr lang="en-US"/>
          </a:p>
        </p:txBody>
      </p:sp>
    </p:spTree>
    <p:extLst>
      <p:ext uri="{BB962C8B-B14F-4D97-AF65-F5344CB8AC3E}">
        <p14:creationId xmlns:p14="http://schemas.microsoft.com/office/powerpoint/2010/main" val="122825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not in align with ACLS guidelines.</a:t>
            </a:r>
          </a:p>
        </p:txBody>
      </p:sp>
      <p:sp>
        <p:nvSpPr>
          <p:cNvPr id="4" name="Slide Number Placeholder 3"/>
          <p:cNvSpPr>
            <a:spLocks noGrp="1"/>
          </p:cNvSpPr>
          <p:nvPr>
            <p:ph type="sldNum" sz="quarter" idx="5"/>
          </p:nvPr>
        </p:nvSpPr>
        <p:spPr/>
        <p:txBody>
          <a:bodyPr/>
          <a:lstStyle/>
          <a:p>
            <a:fld id="{02154358-8C8A-41C7-BB6C-CDB9E47E7793}" type="slidenum">
              <a:rPr lang="en-US" smtClean="0"/>
              <a:t>22</a:t>
            </a:fld>
            <a:endParaRPr lang="en-US"/>
          </a:p>
        </p:txBody>
      </p:sp>
    </p:spTree>
    <p:extLst>
      <p:ext uri="{BB962C8B-B14F-4D97-AF65-F5344CB8AC3E}">
        <p14:creationId xmlns:p14="http://schemas.microsoft.com/office/powerpoint/2010/main" val="1354070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NTG contraindications</a:t>
            </a:r>
          </a:p>
        </p:txBody>
      </p:sp>
      <p:sp>
        <p:nvSpPr>
          <p:cNvPr id="4" name="Slide Number Placeholder 3"/>
          <p:cNvSpPr>
            <a:spLocks noGrp="1"/>
          </p:cNvSpPr>
          <p:nvPr>
            <p:ph type="sldNum" sz="quarter" idx="5"/>
          </p:nvPr>
        </p:nvSpPr>
        <p:spPr/>
        <p:txBody>
          <a:bodyPr/>
          <a:lstStyle/>
          <a:p>
            <a:fld id="{02154358-8C8A-41C7-BB6C-CDB9E47E7793}" type="slidenum">
              <a:rPr lang="en-US" smtClean="0"/>
              <a:t>23</a:t>
            </a:fld>
            <a:endParaRPr lang="en-US"/>
          </a:p>
        </p:txBody>
      </p:sp>
    </p:spTree>
    <p:extLst>
      <p:ext uri="{BB962C8B-B14F-4D97-AF65-F5344CB8AC3E}">
        <p14:creationId xmlns:p14="http://schemas.microsoft.com/office/powerpoint/2010/main" val="67433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NTG contraindications</a:t>
            </a:r>
          </a:p>
        </p:txBody>
      </p:sp>
      <p:sp>
        <p:nvSpPr>
          <p:cNvPr id="4" name="Slide Number Placeholder 3"/>
          <p:cNvSpPr>
            <a:spLocks noGrp="1"/>
          </p:cNvSpPr>
          <p:nvPr>
            <p:ph type="sldNum" sz="quarter" idx="5"/>
          </p:nvPr>
        </p:nvSpPr>
        <p:spPr/>
        <p:txBody>
          <a:bodyPr/>
          <a:lstStyle/>
          <a:p>
            <a:fld id="{02154358-8C8A-41C7-BB6C-CDB9E47E7793}" type="slidenum">
              <a:rPr lang="en-US" smtClean="0"/>
              <a:t>24</a:t>
            </a:fld>
            <a:endParaRPr lang="en-US"/>
          </a:p>
        </p:txBody>
      </p:sp>
    </p:spTree>
    <p:extLst>
      <p:ext uri="{BB962C8B-B14F-4D97-AF65-F5344CB8AC3E}">
        <p14:creationId xmlns:p14="http://schemas.microsoft.com/office/powerpoint/2010/main" val="674333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154358-8C8A-41C7-BB6C-CDB9E47E7793}" type="slidenum">
              <a:rPr lang="en-US" smtClean="0"/>
              <a:t>27</a:t>
            </a:fld>
            <a:endParaRPr lang="en-US"/>
          </a:p>
        </p:txBody>
      </p:sp>
    </p:spTree>
    <p:extLst>
      <p:ext uri="{BB962C8B-B14F-4D97-AF65-F5344CB8AC3E}">
        <p14:creationId xmlns:p14="http://schemas.microsoft.com/office/powerpoint/2010/main" val="3962526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Ref idx="1001">
        <a:schemeClr val="bg2"/>
      </p:bgRef>
    </p:bg>
    <p:spTree>
      <p:nvGrpSpPr>
        <p:cNvPr id="1" name=""/>
        <p:cNvGrpSpPr/>
        <p:nvPr/>
      </p:nvGrpSpPr>
      <p:grpSpPr>
        <a:xfrm>
          <a:off x="0" y="0"/>
          <a:ext cx="0" cy="0"/>
          <a:chOff x="0" y="0"/>
          <a:chExt cx="0" cy="0"/>
        </a:xfrm>
      </p:grpSpPr>
      <p:sp>
        <p:nvSpPr>
          <p:cNvPr id="12" name="Freeform 6" title="Page Number Shape"/>
          <p:cNvSpPr/>
          <p:nvPr userDrawn="1"/>
        </p:nvSpPr>
        <p:spPr bwMode="auto">
          <a:xfrm>
            <a:off x="8838008" y="345139"/>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934114" y="2270908"/>
            <a:ext cx="5275772" cy="2188992"/>
          </a:xfrm>
        </p:spPr>
        <p:txBody>
          <a:bodyPr anchor="ctr" anchorCtr="0">
            <a:noAutofit/>
          </a:bodyPr>
          <a:lstStyle>
            <a:lvl1pPr algn="ctr">
              <a:lnSpc>
                <a:spcPct val="85000"/>
              </a:lnSpc>
              <a:defRPr sz="45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940095" y="5024051"/>
            <a:ext cx="5275772" cy="1052898"/>
          </a:xfrm>
        </p:spPr>
        <p:txBody>
          <a:bodyPr anchor="ctr" anchorCtr="0">
            <a:normAutofit/>
          </a:bodyPr>
          <a:lstStyle>
            <a:lvl1pPr marL="0" indent="0" algn="ctr">
              <a:lnSpc>
                <a:spcPct val="114000"/>
              </a:lnSpc>
              <a:spcBef>
                <a:spcPts val="0"/>
              </a:spcBef>
              <a:buNone/>
              <a:defRPr sz="1500" b="0" i="1" baseline="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1938253" y="6314441"/>
            <a:ext cx="1197467" cy="365125"/>
          </a:xfrm>
        </p:spPr>
        <p:txBody>
          <a:bodyPr/>
          <a:lstStyle>
            <a:lvl1pPr algn="l">
              <a:defRPr sz="900">
                <a:solidFill>
                  <a:schemeClr val="tx2"/>
                </a:solidFill>
              </a:defRPr>
            </a:lvl1pPr>
          </a:lstStyle>
          <a:p>
            <a:fld id="{F35A1469-2D5F-4CF6-9A65-876A4BCDDACA}" type="datetime8">
              <a:rPr lang="en-US" noProof="0" smtClean="0"/>
              <a:t>12/12/2022 2:07 PM</a:t>
            </a:fld>
            <a:endParaRPr lang="en-US" noProof="0" dirty="0"/>
          </a:p>
        </p:txBody>
      </p:sp>
      <p:sp>
        <p:nvSpPr>
          <p:cNvPr id="5" name="Footer Placeholder 4"/>
          <p:cNvSpPr>
            <a:spLocks noGrp="1"/>
          </p:cNvSpPr>
          <p:nvPr>
            <p:ph type="ftr" sz="quarter" idx="11"/>
          </p:nvPr>
        </p:nvSpPr>
        <p:spPr>
          <a:xfrm>
            <a:off x="3386300" y="6314441"/>
            <a:ext cx="3842012"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8838008" y="572152"/>
            <a:ext cx="305991"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8114615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5176402" y="0"/>
            <a:ext cx="397002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859994" y="688779"/>
            <a:ext cx="4309782"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5410200" y="280278"/>
            <a:ext cx="3480755"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226915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3886200" y="558065"/>
            <a:ext cx="4684014" cy="9144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3886200" y="1526671"/>
            <a:ext cx="4684014"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3886200" y="3700826"/>
            <a:ext cx="4686300" cy="9144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hasCustomPrompt="1"/>
          </p:nvPr>
        </p:nvSpPr>
        <p:spPr>
          <a:xfrm>
            <a:off x="3886200" y="4669432"/>
            <a:ext cx="4684014"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87517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3886200" y="557784"/>
            <a:ext cx="46863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3873841" y="2950590"/>
            <a:ext cx="464150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8261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79524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12/12/2022 2:07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84032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5479"/>
            <a:ext cx="2879082" cy="1921022"/>
          </a:xfrm>
        </p:spPr>
        <p:txBody>
          <a:bodyPr anchor="t">
            <a:noAutofit/>
          </a:bodyPr>
          <a:lstStyle>
            <a:lvl1pPr>
              <a:lnSpc>
                <a:spcPct val="93000"/>
              </a:lnSpc>
              <a:defRPr sz="3300"/>
            </a:lvl1pPr>
          </a:lstStyle>
          <a:p>
            <a:r>
              <a:rPr lang="en-US" noProof="0"/>
              <a:t>CLICK TO EDIT MASTER TITLE STYLE</a:t>
            </a:r>
          </a:p>
        </p:txBody>
      </p:sp>
      <p:sp>
        <p:nvSpPr>
          <p:cNvPr id="3" name="Content Placeholder 2"/>
          <p:cNvSpPr>
            <a:spLocks noGrp="1"/>
          </p:cNvSpPr>
          <p:nvPr>
            <p:ph idx="1" hasCustomPrompt="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571500" y="2621513"/>
            <a:ext cx="2879082"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12/12/2022 2:07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71579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5479"/>
            <a:ext cx="2879082" cy="1921022"/>
          </a:xfrm>
        </p:spPr>
        <p:txBody>
          <a:bodyPr anchor="t">
            <a:noAutofit/>
          </a:bodyPr>
          <a:lstStyle>
            <a:lvl1pPr>
              <a:lnSpc>
                <a:spcPct val="93000"/>
              </a:lnSpc>
              <a:defRPr sz="3300"/>
            </a:lvl1pPr>
          </a:lstStyle>
          <a:p>
            <a:r>
              <a:rPr lang="en-US" noProof="0"/>
              <a:t>CLICK TO EDIT MASTER TITLE STYLE</a:t>
            </a:r>
          </a:p>
        </p:txBody>
      </p:sp>
      <p:sp>
        <p:nvSpPr>
          <p:cNvPr id="4" name="Text Placeholder 3"/>
          <p:cNvSpPr>
            <a:spLocks noGrp="1"/>
          </p:cNvSpPr>
          <p:nvPr>
            <p:ph type="body" sz="half" idx="2" hasCustomPrompt="1"/>
          </p:nvPr>
        </p:nvSpPr>
        <p:spPr>
          <a:xfrm>
            <a:off x="571500" y="2621513"/>
            <a:ext cx="2879082"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12/12/2022 2:07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3887391" y="555480"/>
            <a:ext cx="4685109" cy="530557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334136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Freeform 6" title="Page Number Shape"/>
          <p:cNvSpPr/>
          <p:nvPr userDrawn="1"/>
        </p:nvSpPr>
        <p:spPr bwMode="auto">
          <a:xfrm>
            <a:off x="8838008" y="345139"/>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934114" y="2270908"/>
            <a:ext cx="5275772" cy="2188992"/>
          </a:xfrm>
        </p:spPr>
        <p:txBody>
          <a:bodyPr anchor="ctr" anchorCtr="0">
            <a:noAutofit/>
          </a:bodyPr>
          <a:lstStyle>
            <a:lvl1pPr algn="ctr">
              <a:lnSpc>
                <a:spcPct val="85000"/>
              </a:lnSpc>
              <a:defRPr sz="4500"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1940095" y="5024051"/>
            <a:ext cx="5275772" cy="1052898"/>
          </a:xfrm>
        </p:spPr>
        <p:txBody>
          <a:bodyPr anchor="ctr" anchorCtr="0">
            <a:normAutofit/>
          </a:bodyPr>
          <a:lstStyle>
            <a:lvl1pPr marL="0" indent="0" algn="ctr">
              <a:lnSpc>
                <a:spcPct val="114000"/>
              </a:lnSpc>
              <a:spcBef>
                <a:spcPts val="0"/>
              </a:spcBef>
              <a:buNone/>
              <a:defRPr sz="1500" b="0" i="1" baseline="0">
                <a:solidFill>
                  <a:schemeClr val="tx2"/>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1938253" y="6314441"/>
            <a:ext cx="1197467" cy="365125"/>
          </a:xfrm>
        </p:spPr>
        <p:txBody>
          <a:bodyPr/>
          <a:lstStyle>
            <a:lvl1pPr algn="l">
              <a:defRPr sz="900">
                <a:solidFill>
                  <a:schemeClr val="tx2"/>
                </a:solidFill>
              </a:defRPr>
            </a:lvl1pPr>
          </a:lstStyle>
          <a:p>
            <a:fld id="{F35A1469-2D5F-4CF6-9A65-876A4BCDDACA}" type="datetime8">
              <a:rPr lang="en-US" noProof="0" smtClean="0"/>
              <a:t>12/12/2022 2:07 PM</a:t>
            </a:fld>
            <a:endParaRPr lang="en-US" noProof="0" dirty="0"/>
          </a:p>
        </p:txBody>
      </p:sp>
      <p:sp>
        <p:nvSpPr>
          <p:cNvPr id="5" name="Footer Placeholder 4"/>
          <p:cNvSpPr>
            <a:spLocks noGrp="1"/>
          </p:cNvSpPr>
          <p:nvPr>
            <p:ph type="ftr" sz="quarter" idx="11"/>
          </p:nvPr>
        </p:nvSpPr>
        <p:spPr>
          <a:xfrm>
            <a:off x="3386300" y="6314441"/>
            <a:ext cx="3842012" cy="365125"/>
          </a:xfrm>
        </p:spPr>
        <p:txBody>
          <a:bodyPr/>
          <a:lstStyle>
            <a:lvl1pPr algn="l">
              <a:defRPr b="0">
                <a:solidFill>
                  <a:schemeClr val="tx2"/>
                </a:solidFill>
              </a:defRPr>
            </a:lvl1pPr>
          </a:lstStyle>
          <a:p>
            <a:r>
              <a:rPr lang="en-US" noProof="0" dirty="0"/>
              <a:t>Add a footer </a:t>
            </a:r>
          </a:p>
        </p:txBody>
      </p:sp>
      <p:sp>
        <p:nvSpPr>
          <p:cNvPr id="6" name="Slide Number Placeholder 5"/>
          <p:cNvSpPr>
            <a:spLocks noGrp="1"/>
          </p:cNvSpPr>
          <p:nvPr>
            <p:ph type="sldNum" sz="quarter" idx="12"/>
          </p:nvPr>
        </p:nvSpPr>
        <p:spPr>
          <a:xfrm>
            <a:off x="8838008" y="572152"/>
            <a:ext cx="305991"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460893282"/>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6" title="Page Number Shape"/>
          <p:cNvSpPr/>
          <p:nvPr/>
        </p:nvSpPr>
        <p:spPr bwMode="auto">
          <a:xfrm>
            <a:off x="8838008" y="118920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775"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0CEE1DAB-B868-4EEB-BD54-B9BAB6F58361}" type="datetime8">
              <a:rPr lang="en-US" noProof="0" smtClean="0"/>
              <a:t>12/12/2022 2:07 PM</a:t>
            </a:fld>
            <a:endParaRPr lang="en-US" noProof="0"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8838008" y="1416217"/>
            <a:ext cx="305991"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541098"/>
      </p:ext>
    </p:extLst>
  </p:cSld>
  <p:clrMapOvr>
    <a:masterClrMapping/>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8838008" y="118920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775" cap="all"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5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0CEE1DAB-B868-4EEB-BD54-B9BAB6F58361}" type="datetime8">
              <a:rPr lang="en-US" noProof="0" smtClean="0"/>
              <a:t>12/12/2022 2:07 PM</a:t>
            </a:fld>
            <a:endParaRPr lang="en-US" noProof="0"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r>
              <a:rPr lang="en-US" noProof="0" dirty="0"/>
              <a:t>Add a footer</a:t>
            </a:r>
          </a:p>
          <a:p>
            <a:endParaRPr lang="en-US" noProof="0" dirty="0"/>
          </a:p>
        </p:txBody>
      </p:sp>
      <p:sp>
        <p:nvSpPr>
          <p:cNvPr id="6" name="Slide Number Placeholder 5"/>
          <p:cNvSpPr>
            <a:spLocks noGrp="1"/>
          </p:cNvSpPr>
          <p:nvPr>
            <p:ph type="sldNum" sz="quarter" idx="12"/>
          </p:nvPr>
        </p:nvSpPr>
        <p:spPr>
          <a:xfrm>
            <a:off x="8838008" y="1416217"/>
            <a:ext cx="305991" cy="365125"/>
          </a:xfrm>
        </p:spPr>
        <p:txBody>
          <a:bodyPr/>
          <a:lstStyle>
            <a:lvl1pPr algn="r">
              <a:defRPr>
                <a:solidFill>
                  <a:schemeClr val="bg2"/>
                </a:solidFill>
              </a:defRPr>
            </a:lvl1pPr>
          </a:lstStyle>
          <a:p>
            <a:fld id="{7AAC19ED-7CFA-4AF2-BE7E-6017F4B12C94}" type="slidenum">
              <a:rPr lang="en-US" noProof="0" smtClean="0"/>
              <a:t>‹#›</a:t>
            </a:fld>
            <a:endParaRPr lang="en-US" noProof="0" dirty="0"/>
          </a:p>
        </p:txBody>
      </p:sp>
      <p:cxnSp>
        <p:nvCxnSpPr>
          <p:cNvPr id="9" name="Straight Connector 8" title="Verticle Rule Line"/>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3106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62405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59678"/>
            <a:ext cx="2875430"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501" y="2981326"/>
            <a:ext cx="1400175"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046755" y="2981326"/>
            <a:ext cx="1400175" cy="2828925"/>
          </a:xfrm>
        </p:spPr>
        <p:txBody>
          <a:bodyPr/>
          <a:lstStyle/>
          <a:p>
            <a:pPr lvl="0"/>
            <a:r>
              <a:rPr lang="en-US" noProof="0"/>
              <a:t>Edit Master text styles</a:t>
            </a:r>
          </a:p>
        </p:txBody>
      </p:sp>
    </p:spTree>
    <p:extLst>
      <p:ext uri="{BB962C8B-B14F-4D97-AF65-F5344CB8AC3E}">
        <p14:creationId xmlns:p14="http://schemas.microsoft.com/office/powerpoint/2010/main" val="208166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p:cNvSpPr>
            <a:spLocks noGrp="1"/>
          </p:cNvSpPr>
          <p:nvPr>
            <p:ph type="title"/>
          </p:nvPr>
        </p:nvSpPr>
        <p:spPr>
          <a:xfrm>
            <a:off x="4781550" y="431748"/>
            <a:ext cx="382905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5316600" y="1468316"/>
            <a:ext cx="3623748"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384794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bwMode="ltGray">
          <a:xfrm>
            <a:off x="571500" y="305678"/>
            <a:ext cx="8000999"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499" y="2443527"/>
            <a:ext cx="2511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3316499" y="2443527"/>
            <a:ext cx="2511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6061499" y="2443527"/>
            <a:ext cx="2511000" cy="2291676"/>
          </a:xfrm>
        </p:spPr>
        <p:txBody>
          <a:bodyPr/>
          <a:lstStyle/>
          <a:p>
            <a:pPr lvl="0"/>
            <a:r>
              <a:rPr lang="en-US" noProof="0"/>
              <a:t>Edit Master text styles</a:t>
            </a:r>
          </a:p>
        </p:txBody>
      </p:sp>
    </p:spTree>
    <p:extLst>
      <p:ext uri="{BB962C8B-B14F-4D97-AF65-F5344CB8AC3E}">
        <p14:creationId xmlns:p14="http://schemas.microsoft.com/office/powerpoint/2010/main" val="612799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9144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a:xfrm>
            <a:off x="5721428" y="6314441"/>
            <a:ext cx="2861142" cy="365125"/>
          </a:xfrm>
        </p:spPr>
        <p:txBody>
          <a:bodyPr/>
          <a:lstStyle/>
          <a:p>
            <a:fld id="{4AE13B8D-7A39-483F-9092-AB66B2338492}"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499" y="2875327"/>
            <a:ext cx="2511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6061499" y="2875327"/>
            <a:ext cx="2511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571500" y="280278"/>
            <a:ext cx="8007428"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569123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352848"/>
            <a:ext cx="8000999"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6636543" y="1534886"/>
            <a:ext cx="1935955"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500" y="1534886"/>
            <a:ext cx="5872163" cy="4275365"/>
          </a:xfrm>
        </p:spPr>
        <p:txBody>
          <a:bodyPr/>
          <a:lstStyle/>
          <a:p>
            <a:pPr lvl="0"/>
            <a:r>
              <a:rPr lang="en-US" noProof="0"/>
              <a:t>Edit Master text styles</a:t>
            </a:r>
          </a:p>
        </p:txBody>
      </p:sp>
    </p:spTree>
    <p:extLst>
      <p:ext uri="{BB962C8B-B14F-4D97-AF65-F5344CB8AC3E}">
        <p14:creationId xmlns:p14="http://schemas.microsoft.com/office/powerpoint/2010/main" val="121367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3947728" y="0"/>
            <a:ext cx="5196272"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12/12/2022 2:07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4742021" y="358646"/>
            <a:ext cx="4129088" cy="5896056"/>
          </a:xfrm>
        </p:spPr>
        <p:txBody>
          <a:bodyPr anchor="ctr" anchorCtr="0">
            <a:normAutofit/>
          </a:bodyPr>
          <a:lstStyle>
            <a:lvl1pPr>
              <a:defRPr sz="2100"/>
            </a:lvl1pPr>
          </a:lstStyle>
          <a:p>
            <a:pPr marL="0" lvl="0" indent="0">
              <a:lnSpc>
                <a:spcPct val="100000"/>
              </a:lnSpc>
              <a:spcAft>
                <a:spcPts val="1800"/>
              </a:spcAft>
              <a:buNone/>
            </a:pPr>
            <a:r>
              <a:rPr lang="en-US" sz="24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8845034" y="36016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530677" y="548792"/>
            <a:ext cx="2875430" cy="4952492"/>
          </a:xfrm>
        </p:spPr>
        <p:txBody>
          <a:bodyPr/>
          <a:lstStyle/>
          <a:p>
            <a:r>
              <a:rPr lang="en-US" noProof="0"/>
              <a:t>CLICK TO EDIT MASTER TITLE STYLE</a:t>
            </a:r>
          </a:p>
        </p:txBody>
      </p:sp>
    </p:spTree>
    <p:extLst>
      <p:ext uri="{BB962C8B-B14F-4D97-AF65-F5344CB8AC3E}">
        <p14:creationId xmlns:p14="http://schemas.microsoft.com/office/powerpoint/2010/main" val="1767154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0054D9-7800-4106-9C2D-E383D9D6A16D}"/>
              </a:ext>
            </a:extLst>
          </p:cNvPr>
          <p:cNvSpPr/>
          <p:nvPr userDrawn="1"/>
        </p:nvSpPr>
        <p:spPr>
          <a:xfrm>
            <a:off x="5176402" y="0"/>
            <a:ext cx="397002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p:txBody>
          <a:bodyPr/>
          <a:lstStyle/>
          <a:p>
            <a:fld id="{B6FEBBCD-CBA1-4D0B-806D-FC14D8656200}"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859994" y="688779"/>
            <a:ext cx="4309782" cy="5223072"/>
          </a:xfrm>
        </p:spPr>
        <p:txBody>
          <a:bodyPr/>
          <a:lstStyle/>
          <a:p>
            <a:pPr lvl="0"/>
            <a:r>
              <a:rPr lang="en-US" noProof="0"/>
              <a:t>Edit Master text styles</a:t>
            </a:r>
          </a:p>
        </p:txBody>
      </p:sp>
      <p:sp>
        <p:nvSpPr>
          <p:cNvPr id="2" name="Title 1"/>
          <p:cNvSpPr>
            <a:spLocks noGrp="1"/>
          </p:cNvSpPr>
          <p:nvPr>
            <p:ph type="title" hasCustomPrompt="1"/>
          </p:nvPr>
        </p:nvSpPr>
        <p:spPr bwMode="ltGray">
          <a:xfrm>
            <a:off x="5410200" y="280278"/>
            <a:ext cx="3480755" cy="2397608"/>
          </a:xfrm>
        </p:spPr>
        <p:txBody>
          <a:bodyPr anchor="ctr" anchorCtr="0"/>
          <a:lstStyle>
            <a:lvl1pPr algn="ctr">
              <a:defRPr>
                <a:solidFill>
                  <a:schemeClr val="accent1"/>
                </a:solidFill>
              </a:defRPr>
            </a:lvl1pPr>
          </a:lstStyle>
          <a:p>
            <a:r>
              <a:rPr lang="en-US" noProof="0"/>
              <a:t>CLICK TO EDIT MASTER TITLE STYLE</a:t>
            </a:r>
          </a:p>
        </p:txBody>
      </p:sp>
      <p:sp>
        <p:nvSpPr>
          <p:cNvPr id="12" name="Freeform 6" title="Page Number Shape">
            <a:extLst>
              <a:ext uri="{FF2B5EF4-FFF2-40B4-BE49-F238E27FC236}">
                <a16:creationId xmlns:a16="http://schemas.microsoft.com/office/drawing/2014/main" id="{B162E9BD-1CEB-41D5-8DEB-7C5EDF3B01C3}"/>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Tree>
    <p:extLst>
      <p:ext uri="{BB962C8B-B14F-4D97-AF65-F5344CB8AC3E}">
        <p14:creationId xmlns:p14="http://schemas.microsoft.com/office/powerpoint/2010/main" val="148408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3" name="Text Placeholder 2"/>
          <p:cNvSpPr>
            <a:spLocks noGrp="1"/>
          </p:cNvSpPr>
          <p:nvPr>
            <p:ph type="body" idx="1" hasCustomPrompt="1"/>
          </p:nvPr>
        </p:nvSpPr>
        <p:spPr>
          <a:xfrm>
            <a:off x="3886200" y="558065"/>
            <a:ext cx="4684014" cy="914400"/>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3886200" y="1526671"/>
            <a:ext cx="4684014"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hasCustomPrompt="1"/>
          </p:nvPr>
        </p:nvSpPr>
        <p:spPr>
          <a:xfrm>
            <a:off x="3886200" y="3700826"/>
            <a:ext cx="4686300" cy="914400"/>
          </a:xfrm>
        </p:spPr>
        <p:txBody>
          <a:bodyPr anchor="b">
            <a:normAutofit/>
          </a:bodyPr>
          <a:lstStyle>
            <a:lvl1pPr marL="0" indent="0">
              <a:buNone/>
              <a:defRPr sz="18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hasCustomPrompt="1"/>
          </p:nvPr>
        </p:nvSpPr>
        <p:spPr>
          <a:xfrm>
            <a:off x="3886200" y="4669432"/>
            <a:ext cx="4684014" cy="17556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2195964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10" name="Content Placeholder 2">
            <a:extLst>
              <a:ext uri="{FF2B5EF4-FFF2-40B4-BE49-F238E27FC236}">
                <a16:creationId xmlns:a16="http://schemas.microsoft.com/office/drawing/2014/main" id="{A1651A72-6E17-4CF4-8218-285FCAC88EC4}"/>
              </a:ext>
            </a:extLst>
          </p:cNvPr>
          <p:cNvSpPr>
            <a:spLocks noGrp="1"/>
          </p:cNvSpPr>
          <p:nvPr>
            <p:ph sz="half" idx="1" hasCustomPrompt="1"/>
          </p:nvPr>
        </p:nvSpPr>
        <p:spPr>
          <a:xfrm>
            <a:off x="3886200" y="557784"/>
            <a:ext cx="4686300" cy="230796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3">
            <a:extLst>
              <a:ext uri="{FF2B5EF4-FFF2-40B4-BE49-F238E27FC236}">
                <a16:creationId xmlns:a16="http://schemas.microsoft.com/office/drawing/2014/main" id="{E2A31231-1080-4CC0-9896-EF779EE27CB5}"/>
              </a:ext>
            </a:extLst>
          </p:cNvPr>
          <p:cNvSpPr>
            <a:spLocks noGrp="1"/>
          </p:cNvSpPr>
          <p:nvPr>
            <p:ph sz="half" idx="2" hasCustomPrompt="1"/>
          </p:nvPr>
        </p:nvSpPr>
        <p:spPr>
          <a:xfrm>
            <a:off x="3873841" y="2950590"/>
            <a:ext cx="4641509" cy="256324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7372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525A88A9-102E-4111-86E0-D51E9CB704AA}"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pic>
        <p:nvPicPr>
          <p:cNvPr id="7" name="Picture 6">
            <a:extLst>
              <a:ext uri="{FF2B5EF4-FFF2-40B4-BE49-F238E27FC236}">
                <a16:creationId xmlns:a16="http://schemas.microsoft.com/office/drawing/2014/main" id="{3388B6C4-2BB5-5A77-DDAF-7ED6E2ACCAC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73467" y="6224222"/>
            <a:ext cx="608927" cy="608927"/>
          </a:xfrm>
          <a:prstGeom prst="rect">
            <a:avLst/>
          </a:prstGeom>
        </p:spPr>
      </p:pic>
      <p:pic>
        <p:nvPicPr>
          <p:cNvPr id="8" name="Picture 7">
            <a:extLst>
              <a:ext uri="{FF2B5EF4-FFF2-40B4-BE49-F238E27FC236}">
                <a16:creationId xmlns:a16="http://schemas.microsoft.com/office/drawing/2014/main" id="{627A9923-D8AE-DA27-EB8E-0BA52E7BE859}"/>
              </a:ext>
            </a:extLst>
          </p:cNvPr>
          <p:cNvPicPr>
            <a:picLocks noChangeAspect="1"/>
          </p:cNvPicPr>
          <p:nvPr userDrawn="1"/>
        </p:nvPicPr>
        <p:blipFill>
          <a:blip r:embed="rId4"/>
          <a:srcRect/>
          <a:stretch/>
        </p:blipFill>
        <p:spPr>
          <a:xfrm>
            <a:off x="282522" y="6279295"/>
            <a:ext cx="491103" cy="578705"/>
          </a:xfrm>
          <a:prstGeom prst="rect">
            <a:avLst/>
          </a:prstGeom>
        </p:spPr>
      </p:pic>
      <p:sp>
        <p:nvSpPr>
          <p:cNvPr id="9" name="Subtitle 2">
            <a:extLst>
              <a:ext uri="{FF2B5EF4-FFF2-40B4-BE49-F238E27FC236}">
                <a16:creationId xmlns:a16="http://schemas.microsoft.com/office/drawing/2014/main" id="{1248BC56-C196-A54C-798B-1C0CB4ACDBA2}"/>
              </a:ext>
            </a:extLst>
          </p:cNvPr>
          <p:cNvSpPr txBox="1">
            <a:spLocks/>
          </p:cNvSpPr>
          <p:nvPr userDrawn="1">
            <p:custDataLst>
              <p:tags r:id="rId1"/>
            </p:custDataLst>
          </p:nvPr>
        </p:nvSpPr>
        <p:spPr>
          <a:xfrm>
            <a:off x="1062604" y="6338215"/>
            <a:ext cx="7116015" cy="789674"/>
          </a:xfrm>
          <a:prstGeom prst="rect">
            <a:avLst/>
          </a:prstGeom>
        </p:spPr>
        <p:txBody>
          <a:bodyPr vert="horz" lIns="91440" tIns="45720" rIns="91440" bIns="45720" rtlCol="0" anchor="ctr" anchorCtr="0">
            <a:normAutofit/>
          </a:bodyPr>
          <a:lstStyle>
            <a:lvl1pPr marL="0" indent="0" algn="ctr" defTabSz="685800" rtl="0" eaLnBrk="1" latinLnBrk="0" hangingPunct="1">
              <a:lnSpc>
                <a:spcPct val="114000"/>
              </a:lnSpc>
              <a:spcBef>
                <a:spcPts val="0"/>
              </a:spcBef>
              <a:buFont typeface="Arial" panose="020B0604020202020204" pitchFamily="34" charset="0"/>
              <a:buNone/>
              <a:defRPr sz="1500" b="0" i="1" kern="1200" baseline="0">
                <a:solidFill>
                  <a:schemeClr val="tx2"/>
                </a:solidFill>
                <a:latin typeface="+mn-lt"/>
                <a:ea typeface="+mn-ea"/>
                <a:cs typeface="+mn-cs"/>
              </a:defRPr>
            </a:lvl1pPr>
            <a:lvl2pPr marL="342900" indent="0" algn="ctr" defTabSz="685800" rtl="0" eaLnBrk="1" latinLnBrk="0" hangingPunct="1">
              <a:lnSpc>
                <a:spcPct val="112000"/>
              </a:lnSpc>
              <a:spcBef>
                <a:spcPts val="675"/>
              </a:spcBef>
              <a:buFont typeface="Corbel" panose="020B0503020204020204" pitchFamily="34" charset="0"/>
              <a:buNone/>
              <a:defRPr sz="1500" kern="1200" baseline="0">
                <a:solidFill>
                  <a:schemeClr val="tx1">
                    <a:lumMod val="85000"/>
                    <a:lumOff val="15000"/>
                  </a:schemeClr>
                </a:solidFill>
                <a:latin typeface="+mn-lt"/>
                <a:ea typeface="+mn-ea"/>
                <a:cs typeface="+mn-cs"/>
              </a:defRPr>
            </a:lvl2pPr>
            <a:lvl3pPr marL="685800" indent="0" algn="ctr" defTabSz="685800" rtl="0" eaLnBrk="1" latinLnBrk="0" hangingPunct="1">
              <a:lnSpc>
                <a:spcPct val="112000"/>
              </a:lnSpc>
              <a:spcBef>
                <a:spcPts val="675"/>
              </a:spcBef>
              <a:buFont typeface="Arial" panose="020B0604020202020204" pitchFamily="34" charset="0"/>
              <a:buNone/>
              <a:defRPr sz="1350" kern="1200" baseline="0">
                <a:solidFill>
                  <a:schemeClr val="tx1">
                    <a:lumMod val="85000"/>
                    <a:lumOff val="15000"/>
                  </a:schemeClr>
                </a:solidFill>
                <a:latin typeface="+mn-lt"/>
                <a:ea typeface="+mn-ea"/>
                <a:cs typeface="+mn-cs"/>
              </a:defRPr>
            </a:lvl3pPr>
            <a:lvl4pPr marL="1028700" indent="0" algn="ctr" defTabSz="685800" rtl="0" eaLnBrk="1" latinLnBrk="0" hangingPunct="1">
              <a:lnSpc>
                <a:spcPct val="112000"/>
              </a:lnSpc>
              <a:spcBef>
                <a:spcPts val="675"/>
              </a:spcBef>
              <a:buFont typeface="Corbel" panose="020B0503020204020204" pitchFamily="34" charset="0"/>
              <a:buNone/>
              <a:defRPr sz="1200" kern="1200" baseline="0">
                <a:solidFill>
                  <a:schemeClr val="tx1">
                    <a:lumMod val="85000"/>
                    <a:lumOff val="15000"/>
                  </a:schemeClr>
                </a:solidFill>
                <a:latin typeface="+mn-lt"/>
                <a:ea typeface="+mn-ea"/>
                <a:cs typeface="+mn-cs"/>
              </a:defRPr>
            </a:lvl4pPr>
            <a:lvl5pPr marL="1371600" indent="0" algn="ctr" defTabSz="685800" rtl="0" eaLnBrk="1" latinLnBrk="0" hangingPunct="1">
              <a:lnSpc>
                <a:spcPct val="112000"/>
              </a:lnSpc>
              <a:spcBef>
                <a:spcPts val="675"/>
              </a:spcBef>
              <a:buFont typeface="Arial" panose="020B0604020202020204" pitchFamily="34" charset="0"/>
              <a:buNone/>
              <a:defRPr sz="1200" i="1" kern="1200" baseline="0">
                <a:solidFill>
                  <a:schemeClr val="tx1">
                    <a:lumMod val="85000"/>
                    <a:lumOff val="15000"/>
                  </a:schemeClr>
                </a:solidFill>
                <a:latin typeface="+mn-lt"/>
                <a:ea typeface="+mn-ea"/>
                <a:cs typeface="+mn-cs"/>
              </a:defRPr>
            </a:lvl5pPr>
            <a:lvl6pPr marL="1714500" indent="0" algn="ctr" defTabSz="685800" rtl="0" eaLnBrk="1" latinLnBrk="0" hangingPunct="1">
              <a:lnSpc>
                <a:spcPct val="112000"/>
              </a:lnSpc>
              <a:spcBef>
                <a:spcPts val="975"/>
              </a:spcBef>
              <a:buFont typeface="Corbel" panose="020B0503020204020204" pitchFamily="34" charset="0"/>
              <a:buNone/>
              <a:defRPr sz="1200" kern="1200">
                <a:solidFill>
                  <a:schemeClr val="tx1">
                    <a:lumMod val="85000"/>
                    <a:lumOff val="15000"/>
                  </a:schemeClr>
                </a:solidFill>
                <a:latin typeface="+mn-lt"/>
                <a:ea typeface="+mn-ea"/>
                <a:cs typeface="+mn-cs"/>
              </a:defRPr>
            </a:lvl6pPr>
            <a:lvl7pPr marL="2057400" indent="0" algn="ctr" defTabSz="685800" rtl="0" eaLnBrk="1" latinLnBrk="0" hangingPunct="1">
              <a:lnSpc>
                <a:spcPct val="112000"/>
              </a:lnSpc>
              <a:spcBef>
                <a:spcPts val="975"/>
              </a:spcBef>
              <a:buFont typeface="Arial" panose="020B0604020202020204" pitchFamily="34" charset="0"/>
              <a:buNone/>
              <a:defRPr sz="1200" i="1" kern="1200">
                <a:solidFill>
                  <a:schemeClr val="tx1">
                    <a:lumMod val="85000"/>
                    <a:lumOff val="15000"/>
                  </a:schemeClr>
                </a:solidFill>
                <a:latin typeface="+mn-lt"/>
                <a:ea typeface="+mn-ea"/>
                <a:cs typeface="+mn-cs"/>
              </a:defRPr>
            </a:lvl7pPr>
            <a:lvl8pPr marL="2400300" indent="0" algn="ctr" defTabSz="685800" rtl="0" eaLnBrk="1" latinLnBrk="0" hangingPunct="1">
              <a:lnSpc>
                <a:spcPct val="112000"/>
              </a:lnSpc>
              <a:spcBef>
                <a:spcPts val="975"/>
              </a:spcBef>
              <a:buFont typeface="Corbel" panose="020B0503020204020204" pitchFamily="34" charset="0"/>
              <a:buNone/>
              <a:defRPr sz="1200" kern="1200">
                <a:solidFill>
                  <a:schemeClr val="tx1">
                    <a:lumMod val="85000"/>
                    <a:lumOff val="15000"/>
                  </a:schemeClr>
                </a:solidFill>
                <a:latin typeface="+mn-lt"/>
                <a:ea typeface="+mn-ea"/>
                <a:cs typeface="+mn-cs"/>
              </a:defRPr>
            </a:lvl8pPr>
            <a:lvl9pPr marL="2743200" indent="0" algn="ctr" defTabSz="685800" rtl="0" eaLnBrk="1" latinLnBrk="0" hangingPunct="1">
              <a:lnSpc>
                <a:spcPct val="112000"/>
              </a:lnSpc>
              <a:spcBef>
                <a:spcPts val="975"/>
              </a:spcBef>
              <a:buFont typeface="Arial" panose="020B0604020202020204" pitchFamily="34" charset="0"/>
              <a:buNone/>
              <a:defRPr sz="1200" i="1" kern="1200" baseline="0">
                <a:solidFill>
                  <a:schemeClr val="tx1">
                    <a:lumMod val="85000"/>
                    <a:lumOff val="1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chemeClr val="tx1">
                    <a:alpha val="25000"/>
                  </a:schemeClr>
                </a:solidFill>
                <a:effectLst/>
                <a:uLnTx/>
                <a:uFillTx/>
                <a:latin typeface="Franklin Gothic Medium"/>
                <a:ea typeface="+mn-ea"/>
                <a:cs typeface="Segoe UI" panose="020B0502040204020203" pitchFamily="34" charset="0"/>
              </a:rPr>
              <a:t>ACADEMY OF MEDICINE OF CINCINNATI PROTOCOLS </a:t>
            </a:r>
          </a:p>
        </p:txBody>
      </p:sp>
    </p:spTree>
    <p:extLst>
      <p:ext uri="{BB962C8B-B14F-4D97-AF65-F5344CB8AC3E}">
        <p14:creationId xmlns:p14="http://schemas.microsoft.com/office/powerpoint/2010/main" val="3989006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7784"/>
            <a:ext cx="2873502" cy="4956048"/>
          </a:xfrm>
        </p:spPr>
        <p:txBody>
          <a:bodyPr/>
          <a:lstStyle/>
          <a:p>
            <a:r>
              <a:rPr lang="en-US" noProof="0"/>
              <a:t>CLICK TO EDIT MASTER TITLE STYLE</a:t>
            </a:r>
          </a:p>
        </p:txBody>
      </p:sp>
      <p:sp>
        <p:nvSpPr>
          <p:cNvPr id="7" name="Date Placeholder 6"/>
          <p:cNvSpPr>
            <a:spLocks noGrp="1"/>
          </p:cNvSpPr>
          <p:nvPr>
            <p:ph type="dt" sz="half" idx="10"/>
          </p:nvPr>
        </p:nvSpPr>
        <p:spPr/>
        <p:txBody>
          <a:bodyPr/>
          <a:lstStyle/>
          <a:p>
            <a:fld id="{A272C437-5C9D-4B1A-9C56-1C544AB8146E}" type="datetime8">
              <a:rPr lang="en-US" noProof="0" smtClean="0"/>
              <a:t>12/12/2022 2:07 PM</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a:p>
            <a:endParaRPr lang="en-US" noProof="0" dirty="0"/>
          </a:p>
        </p:txBody>
      </p:sp>
      <p:sp>
        <p:nvSpPr>
          <p:cNvPr id="9" name="Slide Number Placeholder 8"/>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017344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F2D3B-BB2C-4EA8-8616-6D874F8BB777}" type="datetime8">
              <a:rPr lang="en-US" noProof="0" smtClean="0"/>
              <a:t>12/12/2022 2:07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4" name="Slide Number Placeholder 3"/>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1575763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5479"/>
            <a:ext cx="2879082" cy="1921022"/>
          </a:xfrm>
        </p:spPr>
        <p:txBody>
          <a:bodyPr anchor="t">
            <a:noAutofit/>
          </a:bodyPr>
          <a:lstStyle>
            <a:lvl1pPr>
              <a:lnSpc>
                <a:spcPct val="93000"/>
              </a:lnSpc>
              <a:defRPr sz="3300"/>
            </a:lvl1pPr>
          </a:lstStyle>
          <a:p>
            <a:r>
              <a:rPr lang="en-US" noProof="0"/>
              <a:t>CLICK TO EDIT MASTER TITLE STYLE</a:t>
            </a:r>
          </a:p>
        </p:txBody>
      </p:sp>
      <p:sp>
        <p:nvSpPr>
          <p:cNvPr id="3" name="Content Placeholder 2"/>
          <p:cNvSpPr>
            <a:spLocks noGrp="1"/>
          </p:cNvSpPr>
          <p:nvPr>
            <p:ph idx="1" hasCustomPrompt="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hasCustomPrompt="1"/>
          </p:nvPr>
        </p:nvSpPr>
        <p:spPr>
          <a:xfrm>
            <a:off x="571500" y="2621513"/>
            <a:ext cx="2879082"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12/12/2022 2:07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37300008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555479"/>
            <a:ext cx="2879082" cy="1921022"/>
          </a:xfrm>
        </p:spPr>
        <p:txBody>
          <a:bodyPr anchor="t">
            <a:noAutofit/>
          </a:bodyPr>
          <a:lstStyle>
            <a:lvl1pPr>
              <a:lnSpc>
                <a:spcPct val="93000"/>
              </a:lnSpc>
              <a:defRPr sz="3300"/>
            </a:lvl1pPr>
          </a:lstStyle>
          <a:p>
            <a:r>
              <a:rPr lang="en-US" noProof="0"/>
              <a:t>CLICK TO EDIT MASTER TITLE STYLE</a:t>
            </a:r>
          </a:p>
        </p:txBody>
      </p:sp>
      <p:sp>
        <p:nvSpPr>
          <p:cNvPr id="4" name="Text Placeholder 3"/>
          <p:cNvSpPr>
            <a:spLocks noGrp="1"/>
          </p:cNvSpPr>
          <p:nvPr>
            <p:ph type="body" sz="half" idx="2" hasCustomPrompt="1"/>
          </p:nvPr>
        </p:nvSpPr>
        <p:spPr>
          <a:xfrm>
            <a:off x="571500" y="2621513"/>
            <a:ext cx="2879082" cy="3239537"/>
          </a:xfrm>
        </p:spPr>
        <p:txBody>
          <a:bodyPr/>
          <a:lstStyle>
            <a:lvl1pPr marL="0" indent="0" algn="r">
              <a:lnSpc>
                <a:spcPct val="125000"/>
              </a:lnSpc>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5" name="Date Placeholder 4"/>
          <p:cNvSpPr>
            <a:spLocks noGrp="1"/>
          </p:cNvSpPr>
          <p:nvPr>
            <p:ph type="dt" sz="half" idx="10"/>
          </p:nvPr>
        </p:nvSpPr>
        <p:spPr/>
        <p:txBody>
          <a:bodyPr/>
          <a:lstStyle/>
          <a:p>
            <a:fld id="{D685E975-0B6B-4B58-A4AA-C8F33B87478E}" type="datetime8">
              <a:rPr lang="en-US" noProof="0" smtClean="0"/>
              <a:t>12/12/2022 2:07 PM</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a:p>
            <a:endParaRPr lang="en-US" noProof="0" dirty="0"/>
          </a:p>
        </p:txBody>
      </p:sp>
      <p:sp>
        <p:nvSpPr>
          <p:cNvPr id="7" name="Slide Number Placeholder 6"/>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Picture Placeholder 2">
            <a:extLst>
              <a:ext uri="{FF2B5EF4-FFF2-40B4-BE49-F238E27FC236}">
                <a16:creationId xmlns:a16="http://schemas.microsoft.com/office/drawing/2014/main" id="{B3A5F786-D848-499D-B37D-96CF11DE90DB}"/>
              </a:ext>
            </a:extLst>
          </p:cNvPr>
          <p:cNvSpPr>
            <a:spLocks noGrp="1"/>
          </p:cNvSpPr>
          <p:nvPr>
            <p:ph type="pic" idx="1"/>
          </p:nvPr>
        </p:nvSpPr>
        <p:spPr>
          <a:xfrm>
            <a:off x="3887391" y="555480"/>
            <a:ext cx="4685109" cy="530557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519251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0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559678"/>
            <a:ext cx="2875430" cy="2278772"/>
          </a:xfrm>
        </p:spPr>
        <p:txBody>
          <a:bodyPr/>
          <a:lstStyle/>
          <a:p>
            <a:r>
              <a:rPr lang="en-US" noProof="0"/>
              <a:t>Click to edit Master title style</a:t>
            </a:r>
          </a:p>
        </p:txBody>
      </p:sp>
      <p:sp>
        <p:nvSpPr>
          <p:cNvPr id="3" name="Content Placeholder 2"/>
          <p:cNvSpPr>
            <a:spLocks noGrp="1"/>
          </p:cNvSpPr>
          <p:nvPr>
            <p:ph idx="1" hasCustomPrompt="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A346BD67-B37A-4DEF-9054-A91A6B18355E}"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501" y="2981326"/>
            <a:ext cx="1400175" cy="2828925"/>
          </a:xfrm>
        </p:spPr>
        <p:txBody>
          <a:bodyPr/>
          <a:lstStyle/>
          <a:p>
            <a:pPr lvl="0"/>
            <a:r>
              <a:rPr lang="en-US" noProof="0"/>
              <a:t>Edit Master text styles</a:t>
            </a:r>
          </a:p>
        </p:txBody>
      </p:sp>
      <p:sp>
        <p:nvSpPr>
          <p:cNvPr id="9" name="Content Placeholder 7">
            <a:extLst>
              <a:ext uri="{FF2B5EF4-FFF2-40B4-BE49-F238E27FC236}">
                <a16:creationId xmlns:a16="http://schemas.microsoft.com/office/drawing/2014/main" id="{E983FCBB-03A1-486A-BDE2-92BD88EA0FCF}"/>
              </a:ext>
            </a:extLst>
          </p:cNvPr>
          <p:cNvSpPr>
            <a:spLocks noGrp="1"/>
          </p:cNvSpPr>
          <p:nvPr>
            <p:ph sz="quarter" idx="14" hasCustomPrompt="1"/>
          </p:nvPr>
        </p:nvSpPr>
        <p:spPr>
          <a:xfrm>
            <a:off x="2046755" y="2981326"/>
            <a:ext cx="1400175" cy="2828925"/>
          </a:xfrm>
        </p:spPr>
        <p:txBody>
          <a:bodyPr/>
          <a:lstStyle/>
          <a:p>
            <a:pPr lvl="0"/>
            <a:r>
              <a:rPr lang="en-US" noProof="0"/>
              <a:t>Edit Master text styles</a:t>
            </a:r>
          </a:p>
        </p:txBody>
      </p:sp>
    </p:spTree>
    <p:extLst>
      <p:ext uri="{BB962C8B-B14F-4D97-AF65-F5344CB8AC3E}">
        <p14:creationId xmlns:p14="http://schemas.microsoft.com/office/powerpoint/2010/main" val="233016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3432B8B-A85D-47CE-98BC-3DF0B2F26AF4}"/>
              </a:ext>
            </a:extLst>
          </p:cNvPr>
          <p:cNvSpPr/>
          <p:nvPr userDrawn="1"/>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1"/>
          <p:cNvSpPr>
            <a:spLocks noGrp="1"/>
          </p:cNvSpPr>
          <p:nvPr>
            <p:ph type="title"/>
          </p:nvPr>
        </p:nvSpPr>
        <p:spPr>
          <a:xfrm>
            <a:off x="4781550" y="431748"/>
            <a:ext cx="3829050" cy="684633"/>
          </a:xfrm>
        </p:spPr>
        <p:txBody>
          <a:bodyPr/>
          <a:lstStyle>
            <a:lvl1pPr algn="ctr">
              <a:defRPr/>
            </a:lvl1pPr>
          </a:lstStyle>
          <a:p>
            <a:r>
              <a:rPr lang="en-US" noProof="0"/>
              <a:t>Click to edit Master title style</a:t>
            </a:r>
          </a:p>
        </p:txBody>
      </p:sp>
      <p:sp>
        <p:nvSpPr>
          <p:cNvPr id="3" name="Content Placeholder 2"/>
          <p:cNvSpPr>
            <a:spLocks noGrp="1"/>
          </p:cNvSpPr>
          <p:nvPr>
            <p:ph idx="1" hasCustomPrompt="1"/>
          </p:nvPr>
        </p:nvSpPr>
        <p:spPr>
          <a:xfrm>
            <a:off x="5316600" y="1468316"/>
            <a:ext cx="3623748" cy="3865070"/>
          </a:xfrm>
        </p:spPr>
        <p:txBody>
          <a:bodyPr anchor="ctr"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F39235B7-901B-460F-BE63-E630BF7AD92D}"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Tree>
    <p:extLst>
      <p:ext uri="{BB962C8B-B14F-4D97-AF65-F5344CB8AC3E}">
        <p14:creationId xmlns:p14="http://schemas.microsoft.com/office/powerpoint/2010/main" val="326741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Title 1"/>
          <p:cNvSpPr>
            <a:spLocks noGrp="1"/>
          </p:cNvSpPr>
          <p:nvPr>
            <p:ph type="title" hasCustomPrompt="1"/>
          </p:nvPr>
        </p:nvSpPr>
        <p:spPr bwMode="ltGray">
          <a:xfrm>
            <a:off x="571500" y="305678"/>
            <a:ext cx="8000999" cy="1002422"/>
          </a:xfrm>
        </p:spPr>
        <p:txBody>
          <a:bodyPr anchor="ctr" anchorCtr="0"/>
          <a:lstStyle>
            <a:lvl1pPr algn="ctr">
              <a:defRPr>
                <a:solidFill>
                  <a:schemeClr val="accent1"/>
                </a:solidFill>
              </a:defRPr>
            </a:lvl1pPr>
          </a:lstStyle>
          <a:p>
            <a:r>
              <a:rPr lang="en-US" noProof="0"/>
              <a:t>CLICK TO EDIT MASTER TITLE STYLE</a:t>
            </a:r>
          </a:p>
        </p:txBody>
      </p:sp>
      <p:sp>
        <p:nvSpPr>
          <p:cNvPr id="4" name="Date Placeholder 3"/>
          <p:cNvSpPr>
            <a:spLocks noGrp="1"/>
          </p:cNvSpPr>
          <p:nvPr>
            <p:ph type="dt" sz="half" idx="10"/>
          </p:nvPr>
        </p:nvSpPr>
        <p:spPr/>
        <p:txBody>
          <a:bodyPr/>
          <a:lstStyle/>
          <a:p>
            <a:fld id="{B3601C1E-44EC-4ED6-87AC-7B26C9BC7568}"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499" y="2443527"/>
            <a:ext cx="2511000" cy="2291676"/>
          </a:xfrm>
        </p:spPr>
        <p:txBody>
          <a:bodyPr/>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5" name="Content Placeholder 7">
            <a:extLst>
              <a:ext uri="{FF2B5EF4-FFF2-40B4-BE49-F238E27FC236}">
                <a16:creationId xmlns:a16="http://schemas.microsoft.com/office/drawing/2014/main" id="{AF3C3132-3E24-455C-9341-F3767C087D59}"/>
              </a:ext>
            </a:extLst>
          </p:cNvPr>
          <p:cNvSpPr>
            <a:spLocks noGrp="1"/>
          </p:cNvSpPr>
          <p:nvPr>
            <p:ph sz="quarter" idx="14" hasCustomPrompt="1"/>
          </p:nvPr>
        </p:nvSpPr>
        <p:spPr>
          <a:xfrm>
            <a:off x="3316499" y="2443527"/>
            <a:ext cx="2511000" cy="2291676"/>
          </a:xfrm>
        </p:spPr>
        <p:txBody>
          <a:bodyPr/>
          <a:lstStyle/>
          <a:p>
            <a:pPr lvl="0"/>
            <a:r>
              <a:rPr lang="en-US" noProof="0"/>
              <a:t>Edit Master text styles</a:t>
            </a:r>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6061499" y="2443527"/>
            <a:ext cx="2511000" cy="2291676"/>
          </a:xfrm>
        </p:spPr>
        <p:txBody>
          <a:bodyPr/>
          <a:lstStyle/>
          <a:p>
            <a:pPr lvl="0"/>
            <a:r>
              <a:rPr lang="en-US" noProof="0"/>
              <a:t>Edit Master text styles</a:t>
            </a:r>
          </a:p>
        </p:txBody>
      </p:sp>
    </p:spTree>
    <p:extLst>
      <p:ext uri="{BB962C8B-B14F-4D97-AF65-F5344CB8AC3E}">
        <p14:creationId xmlns:p14="http://schemas.microsoft.com/office/powerpoint/2010/main" val="421731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bwMode="grayWhite">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C8E5ED0-7922-414F-9B0F-CA82F0A3C660}"/>
              </a:ext>
            </a:extLst>
          </p:cNvPr>
          <p:cNvSpPr/>
          <p:nvPr userDrawn="1"/>
        </p:nvSpPr>
        <p:spPr>
          <a:xfrm>
            <a:off x="0" y="1540330"/>
            <a:ext cx="9144000" cy="47156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9" name="Rectangle 8">
            <a:extLst>
              <a:ext uri="{FF2B5EF4-FFF2-40B4-BE49-F238E27FC236}">
                <a16:creationId xmlns:a16="http://schemas.microsoft.com/office/drawing/2014/main" id="{65AC8F6D-0687-481A-9761-11AB8A79722C}"/>
              </a:ext>
            </a:extLst>
          </p:cNvPr>
          <p:cNvSpPr/>
          <p:nvPr userDrawn="1"/>
        </p:nvSpPr>
        <p:spPr>
          <a:xfrm>
            <a:off x="1" y="2"/>
            <a:ext cx="9143999" cy="154744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4" name="Date Placeholder 3"/>
          <p:cNvSpPr>
            <a:spLocks noGrp="1"/>
          </p:cNvSpPr>
          <p:nvPr>
            <p:ph type="dt" sz="half" idx="10"/>
          </p:nvPr>
        </p:nvSpPr>
        <p:spPr>
          <a:xfrm>
            <a:off x="5721428" y="6314441"/>
            <a:ext cx="2861142" cy="365125"/>
          </a:xfrm>
        </p:spPr>
        <p:txBody>
          <a:bodyPr/>
          <a:lstStyle/>
          <a:p>
            <a:fld id="{4AE13B8D-7A39-483F-9092-AB66B2338492}"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499" y="2875327"/>
            <a:ext cx="2511000" cy="2291676"/>
          </a:xfrm>
        </p:spPr>
        <p:txBody>
          <a:bodyPr anchor="ctr" anchorCtr="0"/>
          <a:lstStyle/>
          <a:p>
            <a:pPr lvl="0"/>
            <a:r>
              <a:rPr lang="en-US" noProof="0"/>
              <a:t>Edit Master text styles</a:t>
            </a:r>
          </a:p>
        </p:txBody>
      </p:sp>
      <p:sp>
        <p:nvSpPr>
          <p:cNvPr id="14" name="Freeform 6" title="Page Number Shape">
            <a:extLst>
              <a:ext uri="{FF2B5EF4-FFF2-40B4-BE49-F238E27FC236}">
                <a16:creationId xmlns:a16="http://schemas.microsoft.com/office/drawing/2014/main" id="{0370AA61-B230-4320-8591-17B9EA527174}"/>
              </a:ext>
            </a:extLst>
          </p:cNvPr>
          <p:cNvSpPr/>
          <p:nvPr userDrawn="1"/>
        </p:nvSpPr>
        <p:spPr bwMode="auto">
          <a:xfrm>
            <a:off x="8844437" y="356478"/>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6" name="Slide Number Placeholder 5"/>
          <p:cNvSpPr>
            <a:spLocks noGrp="1"/>
          </p:cNvSpPr>
          <p:nvPr>
            <p:ph type="sldNum" sz="quarter" idx="12"/>
          </p:nvPr>
        </p:nvSpPr>
        <p:spPr/>
        <p:txBody>
          <a:bodyPr/>
          <a:lstStyle>
            <a:lvl1pPr>
              <a:defRPr>
                <a:solidFill>
                  <a:schemeClr val="tx1"/>
                </a:solidFill>
              </a:defRPr>
            </a:lvl1pPr>
          </a:lstStyle>
          <a:p>
            <a:fld id="{7AAC19ED-7CFA-4AF2-BE7E-6017F4B12C94}" type="slidenum">
              <a:rPr lang="en-US" noProof="0" smtClean="0"/>
              <a:pPr/>
              <a:t>‹#›</a:t>
            </a:fld>
            <a:endParaRPr lang="en-US" noProof="0" dirty="0"/>
          </a:p>
        </p:txBody>
      </p:sp>
      <p:sp>
        <p:nvSpPr>
          <p:cNvPr id="16" name="Content Placeholder 7">
            <a:extLst>
              <a:ext uri="{FF2B5EF4-FFF2-40B4-BE49-F238E27FC236}">
                <a16:creationId xmlns:a16="http://schemas.microsoft.com/office/drawing/2014/main" id="{2A783413-0A31-4F6C-B545-866183ABB004}"/>
              </a:ext>
            </a:extLst>
          </p:cNvPr>
          <p:cNvSpPr>
            <a:spLocks noGrp="1"/>
          </p:cNvSpPr>
          <p:nvPr>
            <p:ph sz="quarter" idx="15" hasCustomPrompt="1"/>
          </p:nvPr>
        </p:nvSpPr>
        <p:spPr>
          <a:xfrm>
            <a:off x="6061499" y="2875327"/>
            <a:ext cx="2511000" cy="2291676"/>
          </a:xfrm>
        </p:spPr>
        <p:txBody>
          <a:bodyPr anchor="ctr" anchorCtr="0"/>
          <a:lstStyle/>
          <a:p>
            <a:pPr lvl="0"/>
            <a:r>
              <a:rPr lang="en-US" noProof="0"/>
              <a:t>Edit Master text styles</a:t>
            </a:r>
          </a:p>
        </p:txBody>
      </p:sp>
      <p:sp>
        <p:nvSpPr>
          <p:cNvPr id="3" name="Title 2">
            <a:extLst>
              <a:ext uri="{FF2B5EF4-FFF2-40B4-BE49-F238E27FC236}">
                <a16:creationId xmlns:a16="http://schemas.microsoft.com/office/drawing/2014/main" id="{8C4C76CE-242A-40DC-B9BA-9F6CD2FEBA09}"/>
              </a:ext>
            </a:extLst>
          </p:cNvPr>
          <p:cNvSpPr>
            <a:spLocks noGrp="1"/>
          </p:cNvSpPr>
          <p:nvPr>
            <p:ph type="title" hasCustomPrompt="1"/>
          </p:nvPr>
        </p:nvSpPr>
        <p:spPr bwMode="ltGray">
          <a:xfrm>
            <a:off x="571500" y="280278"/>
            <a:ext cx="8007428" cy="1002422"/>
          </a:xfrm>
        </p:spPr>
        <p:txBody>
          <a:bodyPr anchor="ctr" anchorCtr="0"/>
          <a:lstStyle>
            <a:lvl1pPr algn="ctr">
              <a:defRPr>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194394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1500" y="352848"/>
            <a:ext cx="8000999" cy="1002422"/>
          </a:xfrm>
        </p:spPr>
        <p:txBody>
          <a:bodyPr anchor="ctr" anchorCtr="0"/>
          <a:lstStyle>
            <a:lvl1pPr algn="l">
              <a:defRPr/>
            </a:lvl1pPr>
          </a:lstStyle>
          <a:p>
            <a:r>
              <a:rPr lang="en-US" noProof="0"/>
              <a:t>CLICK TO EDIT MASTER TITLE STYLE</a:t>
            </a:r>
          </a:p>
        </p:txBody>
      </p:sp>
      <p:sp>
        <p:nvSpPr>
          <p:cNvPr id="3" name="Content Placeholder 2"/>
          <p:cNvSpPr>
            <a:spLocks noGrp="1"/>
          </p:cNvSpPr>
          <p:nvPr>
            <p:ph idx="1" hasCustomPrompt="1"/>
          </p:nvPr>
        </p:nvSpPr>
        <p:spPr>
          <a:xfrm>
            <a:off x="6636543" y="1534886"/>
            <a:ext cx="1935955" cy="427536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7A1B421F-7852-47A7-8672-3F4B3DC607FF}" type="datetime8">
              <a:rPr lang="en-US" noProof="0" smtClean="0"/>
              <a:t>12/12/2022 2:07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a:p>
            <a:endParaRPr lang="en-US" noProof="0" dirty="0"/>
          </a:p>
        </p:txBody>
      </p:sp>
      <p:sp>
        <p:nvSpPr>
          <p:cNvPr id="6" name="Slide Number Placeholder 5"/>
          <p:cNvSpPr>
            <a:spLocks noGrp="1"/>
          </p:cNvSpPr>
          <p:nvPr>
            <p:ph type="sldNum" sz="quarter" idx="12"/>
          </p:nvPr>
        </p:nvSpPr>
        <p:spPr/>
        <p:txBody>
          <a:bodyPr/>
          <a:lstStyle/>
          <a:p>
            <a:fld id="{7AAC19ED-7CFA-4AF2-BE7E-6017F4B12C94}" type="slidenum">
              <a:rPr lang="en-US" noProof="0" smtClean="0"/>
              <a:t>‹#›</a:t>
            </a:fld>
            <a:endParaRPr lang="en-US" noProof="0" dirty="0"/>
          </a:p>
        </p:txBody>
      </p:sp>
      <p:sp>
        <p:nvSpPr>
          <p:cNvPr id="8" name="Content Placeholder 7">
            <a:extLst>
              <a:ext uri="{FF2B5EF4-FFF2-40B4-BE49-F238E27FC236}">
                <a16:creationId xmlns:a16="http://schemas.microsoft.com/office/drawing/2014/main" id="{CEFBAD01-7A3E-42FB-9A1E-EAF5F97616A8}"/>
              </a:ext>
            </a:extLst>
          </p:cNvPr>
          <p:cNvSpPr>
            <a:spLocks noGrp="1"/>
          </p:cNvSpPr>
          <p:nvPr>
            <p:ph sz="quarter" idx="13" hasCustomPrompt="1"/>
          </p:nvPr>
        </p:nvSpPr>
        <p:spPr>
          <a:xfrm>
            <a:off x="571500" y="1534886"/>
            <a:ext cx="5872163" cy="4275365"/>
          </a:xfrm>
        </p:spPr>
        <p:txBody>
          <a:bodyPr/>
          <a:lstStyle/>
          <a:p>
            <a:pPr lvl="0"/>
            <a:r>
              <a:rPr lang="en-US" noProof="0"/>
              <a:t>Edit Master text styles</a:t>
            </a:r>
          </a:p>
        </p:txBody>
      </p:sp>
    </p:spTree>
    <p:extLst>
      <p:ext uri="{BB962C8B-B14F-4D97-AF65-F5344CB8AC3E}">
        <p14:creationId xmlns:p14="http://schemas.microsoft.com/office/powerpoint/2010/main" val="182753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right Content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768376-ED37-468E-9A28-4A8C73222CFB}"/>
              </a:ext>
            </a:extLst>
          </p:cNvPr>
          <p:cNvSpPr/>
          <p:nvPr userDrawn="1"/>
        </p:nvSpPr>
        <p:spPr>
          <a:xfrm>
            <a:off x="3947728" y="0"/>
            <a:ext cx="5196272" cy="6858000"/>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noProof="0" dirty="0"/>
          </a:p>
        </p:txBody>
      </p:sp>
      <p:sp>
        <p:nvSpPr>
          <p:cNvPr id="2" name="Date Placeholder 1"/>
          <p:cNvSpPr>
            <a:spLocks noGrp="1"/>
          </p:cNvSpPr>
          <p:nvPr>
            <p:ph type="dt" sz="half" idx="10"/>
          </p:nvPr>
        </p:nvSpPr>
        <p:spPr/>
        <p:txBody>
          <a:bodyPr/>
          <a:lstStyle/>
          <a:p>
            <a:fld id="{6A1CE990-BAB9-4562-95E3-50660C2796F3}" type="datetime8">
              <a:rPr lang="en-US" noProof="0" smtClean="0"/>
              <a:t>12/12/2022 2:07 PM</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a:p>
            <a:endParaRPr lang="en-US" noProof="0" dirty="0"/>
          </a:p>
        </p:txBody>
      </p:sp>
      <p:sp>
        <p:nvSpPr>
          <p:cNvPr id="6" name="Content Placeholder 12">
            <a:extLst>
              <a:ext uri="{FF2B5EF4-FFF2-40B4-BE49-F238E27FC236}">
                <a16:creationId xmlns:a16="http://schemas.microsoft.com/office/drawing/2014/main" id="{DEDD3AEB-5731-4BFB-B455-2CAA76BB8C15}"/>
              </a:ext>
            </a:extLst>
          </p:cNvPr>
          <p:cNvSpPr>
            <a:spLocks noGrp="1"/>
          </p:cNvSpPr>
          <p:nvPr>
            <p:ph idx="1" hasCustomPrompt="1"/>
          </p:nvPr>
        </p:nvSpPr>
        <p:spPr>
          <a:xfrm>
            <a:off x="4742021" y="358646"/>
            <a:ext cx="4129088" cy="5896056"/>
          </a:xfrm>
        </p:spPr>
        <p:txBody>
          <a:bodyPr anchor="ctr" anchorCtr="0">
            <a:normAutofit/>
          </a:bodyPr>
          <a:lstStyle>
            <a:lvl1pPr>
              <a:defRPr sz="2100"/>
            </a:lvl1pPr>
          </a:lstStyle>
          <a:p>
            <a:pPr marL="0" lvl="0" indent="0">
              <a:lnSpc>
                <a:spcPct val="100000"/>
              </a:lnSpc>
              <a:spcAft>
                <a:spcPts val="1800"/>
              </a:spcAft>
              <a:buNone/>
            </a:pPr>
            <a:r>
              <a:rPr lang="en-US" sz="2400" noProof="0">
                <a:cs typeface="Segoe UI" panose="020B0502040204020203" pitchFamily="34" charset="0"/>
              </a:rPr>
              <a:t>Edit Master text styles</a:t>
            </a:r>
          </a:p>
        </p:txBody>
      </p:sp>
      <p:sp>
        <p:nvSpPr>
          <p:cNvPr id="8" name="Freeform 6" title="Page Number Shape">
            <a:extLst>
              <a:ext uri="{FF2B5EF4-FFF2-40B4-BE49-F238E27FC236}">
                <a16:creationId xmlns:a16="http://schemas.microsoft.com/office/drawing/2014/main" id="{F054F317-CFFE-48EF-91D4-872C9FE7043D}"/>
              </a:ext>
            </a:extLst>
          </p:cNvPr>
          <p:cNvSpPr/>
          <p:nvPr userDrawn="1"/>
        </p:nvSpPr>
        <p:spPr bwMode="auto">
          <a:xfrm>
            <a:off x="8845034" y="36016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11" name="Title 10">
            <a:extLst>
              <a:ext uri="{FF2B5EF4-FFF2-40B4-BE49-F238E27FC236}">
                <a16:creationId xmlns:a16="http://schemas.microsoft.com/office/drawing/2014/main" id="{0D58896D-DB7B-49E4-87EC-67CEAB2EF53C}"/>
              </a:ext>
            </a:extLst>
          </p:cNvPr>
          <p:cNvSpPr>
            <a:spLocks noGrp="1"/>
          </p:cNvSpPr>
          <p:nvPr>
            <p:ph type="title" hasCustomPrompt="1"/>
          </p:nvPr>
        </p:nvSpPr>
        <p:spPr>
          <a:xfrm>
            <a:off x="530677" y="548792"/>
            <a:ext cx="2875430" cy="4952492"/>
          </a:xfrm>
        </p:spPr>
        <p:txBody>
          <a:bodyPr/>
          <a:lstStyle/>
          <a:p>
            <a:r>
              <a:rPr lang="en-US" noProof="0"/>
              <a:t>CLICK TO EDIT MASTER TITLE STYLE</a:t>
            </a:r>
          </a:p>
        </p:txBody>
      </p:sp>
    </p:spTree>
    <p:extLst>
      <p:ext uri="{BB962C8B-B14F-4D97-AF65-F5344CB8AC3E}">
        <p14:creationId xmlns:p14="http://schemas.microsoft.com/office/powerpoint/2010/main" val="1568207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36016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9E139DA8-D636-4336-B416-25DD0050B639}" type="datetime8">
              <a:rPr lang="en-US" noProof="0" smtClean="0"/>
              <a:t>12/12/2022 2:07 PM</a:t>
            </a:fld>
            <a:endParaRPr lang="en-US" noProof="0"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9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8838008" y="587180"/>
            <a:ext cx="305991" cy="365125"/>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337185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7042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59" r:id="rId17"/>
  </p:sldLayoutIdLst>
  <p:hf hdr="0" ftr="0" dt="0"/>
  <p:txStyles>
    <p:titleStyle>
      <a:lvl1pPr algn="r" defTabSz="685800" rtl="0" eaLnBrk="1" latinLnBrk="0" hangingPunct="1">
        <a:lnSpc>
          <a:spcPct val="90000"/>
        </a:lnSpc>
        <a:spcBef>
          <a:spcPct val="0"/>
        </a:spcBef>
        <a:buNone/>
        <a:defRPr sz="3750" b="0" i="0" kern="1200" baseline="0">
          <a:solidFill>
            <a:schemeClr val="tx1">
              <a:lumMod val="85000"/>
              <a:lumOff val="15000"/>
            </a:schemeClr>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8838008" y="360167"/>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noProof="0"/>
              <a:t>Click to edit Master title style</a:t>
            </a:r>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9E139DA8-D636-4336-B416-25DD0050B639}" type="datetime8">
              <a:rPr lang="en-US" noProof="0" smtClean="0"/>
              <a:t>12/12/2022 2:07 PM</a:t>
            </a:fld>
            <a:endParaRPr lang="en-US" noProof="0"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900" b="1" i="1" baseline="0">
                <a:solidFill>
                  <a:schemeClr val="tx1">
                    <a:lumMod val="85000"/>
                    <a:lumOff val="15000"/>
                  </a:schemeClr>
                </a:solidFill>
                <a:latin typeface="+mj-lt"/>
              </a:defRPr>
            </a:lvl1pPr>
          </a:lstStyle>
          <a:p>
            <a:r>
              <a:rPr lang="en-US" noProof="0" dirty="0"/>
              <a:t>Add a footer </a:t>
            </a:r>
          </a:p>
        </p:txBody>
      </p:sp>
      <p:sp>
        <p:nvSpPr>
          <p:cNvPr id="6" name="Slide Number Placeholder 5"/>
          <p:cNvSpPr>
            <a:spLocks noGrp="1"/>
          </p:cNvSpPr>
          <p:nvPr>
            <p:ph type="sldNum" sz="quarter" idx="4"/>
          </p:nvPr>
        </p:nvSpPr>
        <p:spPr>
          <a:xfrm>
            <a:off x="8838008" y="587180"/>
            <a:ext cx="305991" cy="365125"/>
          </a:xfrm>
          <a:prstGeom prst="rect">
            <a:avLst/>
          </a:prstGeom>
        </p:spPr>
        <p:txBody>
          <a:bodyPr vert="horz" lIns="91440" tIns="45720" rIns="91440" bIns="45720" rtlCol="0" anchor="ctr"/>
          <a:lstStyle>
            <a:lvl1pPr algn="r">
              <a:defRPr sz="900" b="0" i="1" baseline="0">
                <a:solidFill>
                  <a:schemeClr val="bg2"/>
                </a:solidFill>
                <a:latin typeface="+mj-lt"/>
              </a:defRPr>
            </a:lvl1pPr>
          </a:lstStyle>
          <a:p>
            <a:fld id="{7AAC19ED-7CFA-4AF2-BE7E-6017F4B12C94}" type="slidenum">
              <a:rPr lang="en-US" noProof="0" smtClean="0"/>
              <a:t>‹#›</a:t>
            </a:fld>
            <a:endParaRPr lang="en-US" noProof="0" dirty="0"/>
          </a:p>
        </p:txBody>
      </p:sp>
      <p:cxnSp>
        <p:nvCxnSpPr>
          <p:cNvPr id="10" name="Straight Connector 9" title="Horizontal Rule Line"/>
          <p:cNvCxnSpPr/>
          <p:nvPr/>
        </p:nvCxnSpPr>
        <p:spPr>
          <a:xfrm>
            <a:off x="0" y="6199730"/>
            <a:ext cx="337185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20682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r" defTabSz="685800" rtl="0" eaLnBrk="1" latinLnBrk="0" hangingPunct="1">
        <a:lnSpc>
          <a:spcPct val="90000"/>
        </a:lnSpc>
        <a:spcBef>
          <a:spcPct val="0"/>
        </a:spcBef>
        <a:buNone/>
        <a:defRPr sz="3750" b="0" i="0" kern="1200" baseline="0">
          <a:solidFill>
            <a:schemeClr val="tx1">
              <a:lumMod val="85000"/>
              <a:lumOff val="15000"/>
            </a:schemeClr>
          </a:solidFill>
          <a:latin typeface="+mj-lt"/>
          <a:ea typeface="+mj-ea"/>
          <a:cs typeface="+mj-cs"/>
        </a:defRPr>
      </a:lvl1pPr>
    </p:titleStyle>
    <p:body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xml"/><Relationship Id="rId7" Type="http://schemas.microsoft.com/office/2007/relationships/hdphoto" Target="../media/hdphoto1.wdp"/><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4.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cid:image001.jpg@01D8B20C.3A8B77C0" TargetMode="External"/><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8.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8.wdp"/><Relationship Id="rId5" Type="http://schemas.openxmlformats.org/officeDocument/2006/relationships/image" Target="../media/image31.png"/><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mailto:pgallo@readingohio.org" TargetMode="External"/><Relationship Id="rId2" Type="http://schemas.openxmlformats.org/officeDocument/2006/relationships/hyperlink" Target="mailto:currybs@ucmail.uc.ed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6267DDC-98F3-BFF5-1F48-1B8895AB7347}"/>
              </a:ext>
            </a:extLst>
          </p:cNvPr>
          <p:cNvSpPr/>
          <p:nvPr>
            <p:custDataLst>
              <p:tags r:id="rId1"/>
            </p:custDataLst>
          </p:nvPr>
        </p:nvSpPr>
        <p:spPr>
          <a:xfrm>
            <a:off x="55192" y="0"/>
            <a:ext cx="9144000" cy="6858000"/>
          </a:xfrm>
          <a:prstGeom prst="rect">
            <a:avLst/>
          </a:prstGeom>
          <a:solidFill>
            <a:schemeClr val="bg2">
              <a:lumMod val="10000"/>
              <a:alpha val="60000"/>
            </a:schemeClr>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5400" b="0" i="0" u="none" strike="noStrike" kern="1200" cap="all" spc="0" normalizeH="0" baseline="0" noProof="0" dirty="0">
                <a:ln>
                  <a:noFill/>
                </a:ln>
                <a:solidFill>
                  <a:prstClr val="white"/>
                </a:solidFill>
                <a:effectLst/>
                <a:uLnTx/>
                <a:uFillTx/>
                <a:latin typeface="Franklin Gothic Demi"/>
                <a:ea typeface="+mj-ea"/>
                <a:cs typeface="+mj-cs"/>
              </a:rPr>
              <a:t>SOUTHWEST OHIO</a:t>
            </a:r>
          </a:p>
          <a:p>
            <a:pPr algn="ctr"/>
            <a:r>
              <a:rPr lang="en-US" sz="5400" cap="all" dirty="0">
                <a:solidFill>
                  <a:prstClr val="white"/>
                </a:solidFill>
                <a:latin typeface="Franklin Gothic Demi"/>
                <a:ea typeface="+mj-ea"/>
                <a:cs typeface="+mj-cs"/>
              </a:rPr>
              <a:t>PREHOSPITAL CARE</a:t>
            </a:r>
            <a:br>
              <a:rPr kumimoji="0" lang="en-US" sz="6000" b="0" i="0" u="none" strike="noStrike" kern="1200" cap="all" spc="0" normalizeH="0" baseline="0" noProof="0" dirty="0">
                <a:ln>
                  <a:noFill/>
                </a:ln>
                <a:solidFill>
                  <a:prstClr val="white"/>
                </a:solidFill>
                <a:effectLst/>
                <a:uLnTx/>
                <a:uFillTx/>
                <a:latin typeface="Franklin Gothic Demi"/>
                <a:ea typeface="+mj-ea"/>
                <a:cs typeface="+mj-cs"/>
              </a:rPr>
            </a:br>
            <a:r>
              <a:rPr kumimoji="0" lang="en-US" sz="3600" b="0" i="0" u="none" strike="noStrike" kern="1200" cap="all" spc="0" normalizeH="0" baseline="0" noProof="0" dirty="0">
                <a:ln>
                  <a:noFill/>
                </a:ln>
                <a:solidFill>
                  <a:prstClr val="white"/>
                </a:solidFill>
                <a:effectLst/>
                <a:uLnTx/>
                <a:uFillTx/>
                <a:latin typeface="Franklin Gothic Demi"/>
                <a:ea typeface="+mj-ea"/>
                <a:cs typeface="+mj-cs"/>
              </a:rPr>
              <a:t>CLINICAL PRACTICE GUIDELINES </a:t>
            </a:r>
            <a:br>
              <a:rPr kumimoji="0" lang="en-US" sz="6000" b="0" i="0" u="none" strike="noStrike" kern="1200" cap="all" spc="0" normalizeH="0" baseline="0" noProof="0" dirty="0">
                <a:ln>
                  <a:noFill/>
                </a:ln>
                <a:solidFill>
                  <a:prstClr val="white"/>
                </a:solidFill>
                <a:effectLst/>
                <a:uLnTx/>
                <a:uFillTx/>
                <a:latin typeface="Franklin Gothic Demi"/>
                <a:ea typeface="+mj-ea"/>
                <a:cs typeface="+mj-cs"/>
              </a:rPr>
            </a:br>
            <a:r>
              <a:rPr kumimoji="0" lang="en-US" sz="4050" b="0" i="0" u="none" strike="noStrike" kern="1200" cap="all" spc="0" normalizeH="0" baseline="0" noProof="0" dirty="0">
                <a:ln>
                  <a:noFill/>
                </a:ln>
                <a:solidFill>
                  <a:srgbClr val="FF0000"/>
                </a:solidFill>
                <a:effectLst/>
                <a:uLnTx/>
                <a:uFillTx/>
                <a:latin typeface="Arial Black" panose="020B0A04020102020204" pitchFamily="34" charset="0"/>
                <a:ea typeface="BRSeikaishotaiKakucho" panose="03000609000000000000" pitchFamily="65" charset="-128"/>
                <a:cs typeface="+mj-cs"/>
              </a:rPr>
              <a:t>2023</a:t>
            </a:r>
            <a:br>
              <a:rPr kumimoji="0" lang="en-US" sz="6000" b="1" i="0" u="none" strike="noStrike" kern="1200" cap="all" spc="0" normalizeH="0" baseline="0" noProof="0" dirty="0">
                <a:ln>
                  <a:noFill/>
                </a:ln>
                <a:solidFill>
                  <a:prstClr val="white"/>
                </a:solidFill>
                <a:effectLst/>
                <a:uLnTx/>
                <a:uFillTx/>
                <a:latin typeface="Franklin Gothic Demi"/>
                <a:ea typeface="+mj-ea"/>
                <a:cs typeface="+mj-cs"/>
              </a:rPr>
            </a:br>
            <a:r>
              <a:rPr kumimoji="0" lang="en-US" sz="3600" b="0" i="0" u="none" strike="noStrike" kern="1200" cap="all" spc="0" normalizeH="0" baseline="0" noProof="0" dirty="0">
                <a:ln>
                  <a:noFill/>
                </a:ln>
                <a:solidFill>
                  <a:prstClr val="white"/>
                </a:solidFill>
                <a:effectLst/>
                <a:uLnTx/>
                <a:uFillTx/>
                <a:latin typeface="Franklin Gothic Demi"/>
                <a:ea typeface="+mj-ea"/>
                <a:cs typeface="+mj-cs"/>
              </a:rPr>
              <a:t>UPDATE</a:t>
            </a:r>
            <a:endParaRPr lang="en-US" dirty="0"/>
          </a:p>
        </p:txBody>
      </p:sp>
      <p:pic>
        <p:nvPicPr>
          <p:cNvPr id="1028" name="Picture 4" descr="Star of Life Emergency medical services Emergency medical technician  Paramedic, Star Of Life Background, blue, angle png | PNGEgg">
            <a:extLst>
              <a:ext uri="{FF2B5EF4-FFF2-40B4-BE49-F238E27FC236}">
                <a16:creationId xmlns:a16="http://schemas.microsoft.com/office/drawing/2014/main" id="{B484B075-0192-367A-7A2C-50A0DB04847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724" b="98851" l="3736" r="97414">
                        <a14:foregroundMark x1="26724" y1="17241" x2="13793" y2="33908"/>
                        <a14:foregroundMark x1="13793" y1="33908" x2="23276" y2="48851"/>
                        <a14:foregroundMark x1="23276" y1="48851" x2="16667" y2="65517"/>
                        <a14:foregroundMark x1="16667" y1="65517" x2="22126" y2="84483"/>
                        <a14:foregroundMark x1="22126" y1="84483" x2="43678" y2="77299"/>
                        <a14:foregroundMark x1="43678" y1="77299" x2="49713" y2="90805"/>
                        <a14:foregroundMark x1="49713" y1="90805" x2="49425" y2="93966"/>
                        <a14:foregroundMark x1="28736" y1="16092" x2="50575" y2="27874"/>
                        <a14:foregroundMark x1="50575" y1="27874" x2="55172" y2="6897"/>
                        <a14:foregroundMark x1="55172" y1="6897" x2="71264" y2="8908"/>
                        <a14:foregroundMark x1="71264" y1="8908" x2="71264" y2="9195"/>
                        <a14:foregroundMark x1="62069" y1="14368" x2="55460" y2="47414"/>
                        <a14:foregroundMark x1="25575" y1="21839" x2="16092" y2="34483"/>
                        <a14:foregroundMark x1="19540" y1="64655" x2="35920" y2="55172"/>
                        <a14:foregroundMark x1="35920" y1="55172" x2="21839" y2="42529"/>
                        <a14:foregroundMark x1="21839" y1="42529" x2="20402" y2="42241"/>
                        <a14:foregroundMark x1="43966" y1="77586" x2="49425" y2="87356"/>
                        <a14:foregroundMark x1="50000" y1="73851" x2="47989" y2="87069"/>
                        <a14:foregroundMark x1="49425" y1="95977" x2="69828" y2="89080"/>
                        <a14:foregroundMark x1="69828" y1="89080" x2="70977" y2="89655"/>
                        <a14:foregroundMark x1="71264" y1="68966" x2="73276" y2="83621"/>
                        <a14:foregroundMark x1="73851" y1="69540" x2="86207" y2="78161"/>
                        <a14:foregroundMark x1="86207" y1="78161" x2="95311" y2="66195"/>
                        <a14:foregroundMark x1="96264" y1="64943" x2="97414" y2="60920"/>
                        <a14:foregroundMark x1="83333" y1="50575" x2="95402" y2="58908"/>
                        <a14:foregroundMark x1="95402" y1="58908" x2="95402" y2="59195"/>
                        <a14:foregroundMark x1="81322" y1="50287" x2="95402" y2="39080"/>
                        <a14:foregroundMark x1="95402" y1="39080" x2="90517" y2="18103"/>
                        <a14:foregroundMark x1="90517" y1="18103" x2="66667" y2="30172"/>
                        <a14:foregroundMark x1="66667" y1="30172" x2="66092" y2="30747"/>
                        <a14:foregroundMark x1="71552" y1="8046" x2="68391" y2="28161"/>
                        <a14:foregroundMark x1="68391" y1="28161" x2="69253" y2="30460"/>
                        <a14:foregroundMark x1="70977" y1="7471" x2="50287" y2="8046"/>
                        <a14:foregroundMark x1="48276" y1="8046" x2="47126" y2="22701"/>
                        <a14:foregroundMark x1="47126" y1="22701" x2="47126" y2="22701"/>
                        <a14:foregroundMark x1="64943" y1="13218" x2="60632" y2="31609"/>
                        <a14:foregroundMark x1="60632" y1="31609" x2="71552" y2="18103"/>
                        <a14:foregroundMark x1="71552" y1="18103" x2="65230" y2="12644"/>
                        <a14:foregroundMark x1="58333" y1="95402" x2="71264" y2="89943"/>
                        <a14:foregroundMark x1="48563" y1="98851" x2="48563" y2="98851"/>
                        <a14:foregroundMark x1="3736" y1="62931" x2="3736" y2="62931"/>
                        <a14:foregroundMark x1="42529" y1="11494" x2="43103" y2="10632"/>
                        <a14:foregroundMark x1="52011" y1="5747" x2="52011" y2="5747"/>
                        <a14:foregroundMark x1="49425" y1="1724" x2="49425" y2="1724"/>
                        <a14:backgroundMark x1="97126" y1="65230" x2="96552" y2="66667"/>
                        <a14:backgroundMark x1="50862" y1="575" x2="52586" y2="0"/>
                      </a14:backgroundRemoval>
                    </a14:imgEffect>
                  </a14:imgLayer>
                </a14:imgProps>
              </a:ext>
              <a:ext uri="{28A0092B-C50C-407E-A947-70E740481C1C}">
                <a14:useLocalDpi xmlns:a14="http://schemas.microsoft.com/office/drawing/2010/main" val="0"/>
              </a:ext>
            </a:extLst>
          </a:blip>
          <a:srcRect/>
          <a:stretch>
            <a:fillRect/>
          </a:stretch>
        </p:blipFill>
        <p:spPr bwMode="auto">
          <a:xfrm>
            <a:off x="3883744" y="147691"/>
            <a:ext cx="1283108" cy="128310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AA8627D7-5539-E75D-65EC-9529A0893C16}"/>
              </a:ext>
              <a:ext uri="{C183D7F6-B498-43B3-948B-1728B52AA6E4}">
                <adec:decorative xmlns:adec="http://schemas.microsoft.com/office/drawing/2017/decorative" val="1"/>
              </a:ext>
            </a:extLst>
          </p:cNvPr>
          <p:cNvGrpSpPr/>
          <p:nvPr>
            <p:custDataLst>
              <p:tags r:id="rId2"/>
            </p:custDataLst>
          </p:nvPr>
        </p:nvGrpSpPr>
        <p:grpSpPr bwMode="white">
          <a:xfrm>
            <a:off x="491613" y="1322741"/>
            <a:ext cx="8160774" cy="4469652"/>
            <a:chOff x="2989385" y="1679331"/>
            <a:chExt cx="7376746" cy="2681654"/>
          </a:xfrm>
        </p:grpSpPr>
        <p:cxnSp>
          <p:nvCxnSpPr>
            <p:cNvPr id="7" name="Straight Connector 6">
              <a:extLst>
                <a:ext uri="{FF2B5EF4-FFF2-40B4-BE49-F238E27FC236}">
                  <a16:creationId xmlns:a16="http://schemas.microsoft.com/office/drawing/2014/main" id="{FA68BA04-1948-70EA-522D-AAA954D7FE56}"/>
                </a:ext>
              </a:extLst>
            </p:cNvPr>
            <p:cNvCxnSpPr/>
            <p:nvPr/>
          </p:nvCxnSpPr>
          <p:spPr bwMode="white">
            <a:xfrm>
              <a:off x="2989385" y="1679331"/>
              <a:ext cx="737674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F434AC9-4ACF-8197-3B1A-DEB434705D86}"/>
                </a:ext>
              </a:extLst>
            </p:cNvPr>
            <p:cNvCxnSpPr/>
            <p:nvPr/>
          </p:nvCxnSpPr>
          <p:spPr bwMode="white">
            <a:xfrm>
              <a:off x="10366130" y="1688123"/>
              <a:ext cx="0" cy="26728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3FD3E8-4D72-B6E6-FA34-D13CA311D577}"/>
                </a:ext>
              </a:extLst>
            </p:cNvPr>
            <p:cNvCxnSpPr/>
            <p:nvPr/>
          </p:nvCxnSpPr>
          <p:spPr bwMode="white">
            <a:xfrm>
              <a:off x="2989385" y="1679331"/>
              <a:ext cx="0" cy="2674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6E00908-81D2-BEE8-4ACE-A95544433FF8}"/>
                </a:ext>
              </a:extLst>
            </p:cNvPr>
            <p:cNvCxnSpPr/>
            <p:nvPr/>
          </p:nvCxnSpPr>
          <p:spPr bwMode="white">
            <a:xfrm>
              <a:off x="2989385" y="4354131"/>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E090A2-1A9B-BAEC-0F69-5DC31D830A19}"/>
                </a:ext>
              </a:extLst>
            </p:cNvPr>
            <p:cNvCxnSpPr/>
            <p:nvPr/>
          </p:nvCxnSpPr>
          <p:spPr bwMode="white">
            <a:xfrm>
              <a:off x="8625254" y="4360985"/>
              <a:ext cx="174087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0705B5FA-5E31-DF8D-2A26-5DEABBD515CA}"/>
              </a:ext>
            </a:extLst>
          </p:cNvPr>
          <p:cNvSpPr txBox="1">
            <a:spLocks/>
          </p:cNvSpPr>
          <p:nvPr>
            <p:custDataLst>
              <p:tags r:id="rId3"/>
            </p:custDataLst>
          </p:nvPr>
        </p:nvSpPr>
        <p:spPr>
          <a:xfrm>
            <a:off x="1069185" y="5780969"/>
            <a:ext cx="7116015" cy="789674"/>
          </a:xfrm>
          <a:prstGeom prst="rect">
            <a:avLst/>
          </a:prstGeom>
        </p:spPr>
        <p:txBody>
          <a:bodyPr vert="horz" lIns="91440" tIns="45720" rIns="91440" bIns="45720" rtlCol="0" anchor="ctr" anchorCtr="0">
            <a:normAutofit/>
          </a:bodyPr>
          <a:lstStyle>
            <a:lvl1pPr marL="0" indent="0" algn="ctr" defTabSz="685800" rtl="0" eaLnBrk="1" latinLnBrk="0" hangingPunct="1">
              <a:lnSpc>
                <a:spcPct val="114000"/>
              </a:lnSpc>
              <a:spcBef>
                <a:spcPts val="0"/>
              </a:spcBef>
              <a:buFont typeface="Arial" panose="020B0604020202020204" pitchFamily="34" charset="0"/>
              <a:buNone/>
              <a:defRPr sz="1500" b="0" i="1" kern="1200" baseline="0">
                <a:solidFill>
                  <a:schemeClr val="tx2"/>
                </a:solidFill>
                <a:latin typeface="+mn-lt"/>
                <a:ea typeface="+mn-ea"/>
                <a:cs typeface="+mn-cs"/>
              </a:defRPr>
            </a:lvl1pPr>
            <a:lvl2pPr marL="342900" indent="0" algn="ctr" defTabSz="685800" rtl="0" eaLnBrk="1" latinLnBrk="0" hangingPunct="1">
              <a:lnSpc>
                <a:spcPct val="112000"/>
              </a:lnSpc>
              <a:spcBef>
                <a:spcPts val="675"/>
              </a:spcBef>
              <a:buFont typeface="Corbel" panose="020B0503020204020204" pitchFamily="34" charset="0"/>
              <a:buNone/>
              <a:defRPr sz="1500" kern="1200" baseline="0">
                <a:solidFill>
                  <a:schemeClr val="tx1">
                    <a:lumMod val="85000"/>
                    <a:lumOff val="15000"/>
                  </a:schemeClr>
                </a:solidFill>
                <a:latin typeface="+mn-lt"/>
                <a:ea typeface="+mn-ea"/>
                <a:cs typeface="+mn-cs"/>
              </a:defRPr>
            </a:lvl2pPr>
            <a:lvl3pPr marL="685800" indent="0" algn="ctr" defTabSz="685800" rtl="0" eaLnBrk="1" latinLnBrk="0" hangingPunct="1">
              <a:lnSpc>
                <a:spcPct val="112000"/>
              </a:lnSpc>
              <a:spcBef>
                <a:spcPts val="675"/>
              </a:spcBef>
              <a:buFont typeface="Arial" panose="020B0604020202020204" pitchFamily="34" charset="0"/>
              <a:buNone/>
              <a:defRPr sz="1350" kern="1200" baseline="0">
                <a:solidFill>
                  <a:schemeClr val="tx1">
                    <a:lumMod val="85000"/>
                    <a:lumOff val="15000"/>
                  </a:schemeClr>
                </a:solidFill>
                <a:latin typeface="+mn-lt"/>
                <a:ea typeface="+mn-ea"/>
                <a:cs typeface="+mn-cs"/>
              </a:defRPr>
            </a:lvl3pPr>
            <a:lvl4pPr marL="1028700" indent="0" algn="ctr" defTabSz="685800" rtl="0" eaLnBrk="1" latinLnBrk="0" hangingPunct="1">
              <a:lnSpc>
                <a:spcPct val="112000"/>
              </a:lnSpc>
              <a:spcBef>
                <a:spcPts val="675"/>
              </a:spcBef>
              <a:buFont typeface="Corbel" panose="020B0503020204020204" pitchFamily="34" charset="0"/>
              <a:buNone/>
              <a:defRPr sz="1200" kern="1200" baseline="0">
                <a:solidFill>
                  <a:schemeClr val="tx1">
                    <a:lumMod val="85000"/>
                    <a:lumOff val="15000"/>
                  </a:schemeClr>
                </a:solidFill>
                <a:latin typeface="+mn-lt"/>
                <a:ea typeface="+mn-ea"/>
                <a:cs typeface="+mn-cs"/>
              </a:defRPr>
            </a:lvl4pPr>
            <a:lvl5pPr marL="1371600" indent="0" algn="ctr" defTabSz="685800" rtl="0" eaLnBrk="1" latinLnBrk="0" hangingPunct="1">
              <a:lnSpc>
                <a:spcPct val="112000"/>
              </a:lnSpc>
              <a:spcBef>
                <a:spcPts val="675"/>
              </a:spcBef>
              <a:buFont typeface="Arial" panose="020B0604020202020204" pitchFamily="34" charset="0"/>
              <a:buNone/>
              <a:defRPr sz="1200" i="1" kern="1200" baseline="0">
                <a:solidFill>
                  <a:schemeClr val="tx1">
                    <a:lumMod val="85000"/>
                    <a:lumOff val="15000"/>
                  </a:schemeClr>
                </a:solidFill>
                <a:latin typeface="+mn-lt"/>
                <a:ea typeface="+mn-ea"/>
                <a:cs typeface="+mn-cs"/>
              </a:defRPr>
            </a:lvl5pPr>
            <a:lvl6pPr marL="1714500" indent="0" algn="ctr" defTabSz="685800" rtl="0" eaLnBrk="1" latinLnBrk="0" hangingPunct="1">
              <a:lnSpc>
                <a:spcPct val="112000"/>
              </a:lnSpc>
              <a:spcBef>
                <a:spcPts val="975"/>
              </a:spcBef>
              <a:buFont typeface="Corbel" panose="020B0503020204020204" pitchFamily="34" charset="0"/>
              <a:buNone/>
              <a:defRPr sz="1200" kern="1200">
                <a:solidFill>
                  <a:schemeClr val="tx1">
                    <a:lumMod val="85000"/>
                    <a:lumOff val="15000"/>
                  </a:schemeClr>
                </a:solidFill>
                <a:latin typeface="+mn-lt"/>
                <a:ea typeface="+mn-ea"/>
                <a:cs typeface="+mn-cs"/>
              </a:defRPr>
            </a:lvl6pPr>
            <a:lvl7pPr marL="2057400" indent="0" algn="ctr" defTabSz="685800" rtl="0" eaLnBrk="1" latinLnBrk="0" hangingPunct="1">
              <a:lnSpc>
                <a:spcPct val="112000"/>
              </a:lnSpc>
              <a:spcBef>
                <a:spcPts val="975"/>
              </a:spcBef>
              <a:buFont typeface="Arial" panose="020B0604020202020204" pitchFamily="34" charset="0"/>
              <a:buNone/>
              <a:defRPr sz="1200" i="1" kern="1200">
                <a:solidFill>
                  <a:schemeClr val="tx1">
                    <a:lumMod val="85000"/>
                    <a:lumOff val="15000"/>
                  </a:schemeClr>
                </a:solidFill>
                <a:latin typeface="+mn-lt"/>
                <a:ea typeface="+mn-ea"/>
                <a:cs typeface="+mn-cs"/>
              </a:defRPr>
            </a:lvl7pPr>
            <a:lvl8pPr marL="2400300" indent="0" algn="ctr" defTabSz="685800" rtl="0" eaLnBrk="1" latinLnBrk="0" hangingPunct="1">
              <a:lnSpc>
                <a:spcPct val="112000"/>
              </a:lnSpc>
              <a:spcBef>
                <a:spcPts val="975"/>
              </a:spcBef>
              <a:buFont typeface="Corbel" panose="020B0503020204020204" pitchFamily="34" charset="0"/>
              <a:buNone/>
              <a:defRPr sz="1200" kern="1200">
                <a:solidFill>
                  <a:schemeClr val="tx1">
                    <a:lumMod val="85000"/>
                    <a:lumOff val="15000"/>
                  </a:schemeClr>
                </a:solidFill>
                <a:latin typeface="+mn-lt"/>
                <a:ea typeface="+mn-ea"/>
                <a:cs typeface="+mn-cs"/>
              </a:defRPr>
            </a:lvl8pPr>
            <a:lvl9pPr marL="2743200" indent="0" algn="ctr" defTabSz="685800" rtl="0" eaLnBrk="1" latinLnBrk="0" hangingPunct="1">
              <a:lnSpc>
                <a:spcPct val="112000"/>
              </a:lnSpc>
              <a:spcBef>
                <a:spcPts val="975"/>
              </a:spcBef>
              <a:buFont typeface="Arial" panose="020B0604020202020204" pitchFamily="34" charset="0"/>
              <a:buNone/>
              <a:defRPr sz="1200" i="1" kern="1200" baseline="0">
                <a:solidFill>
                  <a:schemeClr val="tx1">
                    <a:lumMod val="85000"/>
                    <a:lumOff val="15000"/>
                  </a:schemeClr>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ysClr val="window" lastClr="FFFFFF"/>
                </a:solidFill>
                <a:effectLst/>
                <a:uLnTx/>
                <a:uFillTx/>
                <a:latin typeface="Franklin Gothic Medium"/>
                <a:ea typeface="+mn-ea"/>
                <a:cs typeface="Segoe UI" panose="020B0502040204020203" pitchFamily="34" charset="0"/>
              </a:rPr>
              <a:t>ACADEMY OF MEDICINE OF CINCINNATI PROTOCOLS </a:t>
            </a:r>
          </a:p>
        </p:txBody>
      </p:sp>
      <p:pic>
        <p:nvPicPr>
          <p:cNvPr id="16" name="Picture 15">
            <a:extLst>
              <a:ext uri="{FF2B5EF4-FFF2-40B4-BE49-F238E27FC236}">
                <a16:creationId xmlns:a16="http://schemas.microsoft.com/office/drawing/2014/main" id="{7BC18365-FD56-6DCE-7095-EF2356EADC8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43459" y="257135"/>
            <a:ext cx="608927" cy="608927"/>
          </a:xfrm>
          <a:prstGeom prst="rect">
            <a:avLst/>
          </a:prstGeom>
        </p:spPr>
      </p:pic>
      <p:pic>
        <p:nvPicPr>
          <p:cNvPr id="17" name="Picture 16">
            <a:extLst>
              <a:ext uri="{FF2B5EF4-FFF2-40B4-BE49-F238E27FC236}">
                <a16:creationId xmlns:a16="http://schemas.microsoft.com/office/drawing/2014/main" id="{43B35C44-9559-630C-20C7-AC79E4833E9A}"/>
              </a:ext>
            </a:extLst>
          </p:cNvPr>
          <p:cNvPicPr>
            <a:picLocks noChangeAspect="1"/>
          </p:cNvPicPr>
          <p:nvPr/>
        </p:nvPicPr>
        <p:blipFill>
          <a:blip r:embed="rId9"/>
          <a:srcRect/>
          <a:stretch/>
        </p:blipFill>
        <p:spPr>
          <a:xfrm>
            <a:off x="491613" y="287357"/>
            <a:ext cx="582670" cy="686605"/>
          </a:xfrm>
          <a:prstGeom prst="rect">
            <a:avLst/>
          </a:prstGeom>
        </p:spPr>
      </p:pic>
    </p:spTree>
    <p:extLst>
      <p:ext uri="{BB962C8B-B14F-4D97-AF65-F5344CB8AC3E}">
        <p14:creationId xmlns:p14="http://schemas.microsoft.com/office/powerpoint/2010/main" val="3036741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255638" y="398695"/>
            <a:ext cx="8170606" cy="840169"/>
          </a:xfrm>
        </p:spPr>
        <p:txBody>
          <a:bodyPr>
            <a:noAutofit/>
          </a:bodyPr>
          <a:lstStyle/>
          <a:p>
            <a:pPr algn="l"/>
            <a:r>
              <a:rPr lang="en-US" i="1" dirty="0"/>
              <a:t>SB215 Refusal of Treatment and/or Transport</a:t>
            </a:r>
          </a:p>
        </p:txBody>
      </p:sp>
      <p:pic>
        <p:nvPicPr>
          <p:cNvPr id="3" name="Picture 2">
            <a:extLst>
              <a:ext uri="{FF2B5EF4-FFF2-40B4-BE49-F238E27FC236}">
                <a16:creationId xmlns:a16="http://schemas.microsoft.com/office/drawing/2014/main" id="{6C683F36-D4CD-55F1-4AC2-A957529A88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8003" y="1540766"/>
            <a:ext cx="7020421" cy="4359835"/>
          </a:xfrm>
          <a:prstGeom prst="rect">
            <a:avLst/>
          </a:prstGeom>
        </p:spPr>
      </p:pic>
    </p:spTree>
    <p:extLst>
      <p:ext uri="{BB962C8B-B14F-4D97-AF65-F5344CB8AC3E}">
        <p14:creationId xmlns:p14="http://schemas.microsoft.com/office/powerpoint/2010/main" val="8227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196645" y="516683"/>
            <a:ext cx="8700320" cy="610361"/>
          </a:xfrm>
        </p:spPr>
        <p:txBody>
          <a:bodyPr>
            <a:normAutofit/>
          </a:bodyPr>
          <a:lstStyle/>
          <a:p>
            <a:pPr algn="l"/>
            <a:r>
              <a:rPr lang="en-US" i="1" dirty="0"/>
              <a:t>M422 Legal Situations Involving EMS</a:t>
            </a:r>
          </a:p>
        </p:txBody>
      </p:sp>
      <p:sp>
        <p:nvSpPr>
          <p:cNvPr id="4" name="TextBox 3">
            <a:extLst>
              <a:ext uri="{FF2B5EF4-FFF2-40B4-BE49-F238E27FC236}">
                <a16:creationId xmlns:a16="http://schemas.microsoft.com/office/drawing/2014/main" id="{ABBA9B4D-BCBB-2064-5A05-C18A8C734E1C}"/>
              </a:ext>
            </a:extLst>
          </p:cNvPr>
          <p:cNvSpPr txBox="1"/>
          <p:nvPr/>
        </p:nvSpPr>
        <p:spPr>
          <a:xfrm>
            <a:off x="1484671" y="1573161"/>
            <a:ext cx="6597445"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Suspected child abuse</a:t>
            </a:r>
          </a:p>
          <a:p>
            <a:pPr marL="285750" indent="-285750">
              <a:buFont typeface="Arial" panose="020B0604020202020204" pitchFamily="34" charset="0"/>
              <a:buChar char="•"/>
            </a:pPr>
            <a:r>
              <a:rPr lang="en-US" sz="2800" dirty="0"/>
              <a:t>Elder abuse</a:t>
            </a:r>
          </a:p>
          <a:p>
            <a:pPr marL="285750" indent="-285750">
              <a:buFont typeface="Arial" panose="020B0604020202020204" pitchFamily="34" charset="0"/>
              <a:buChar char="•"/>
            </a:pPr>
            <a:r>
              <a:rPr lang="en-US" sz="2800" dirty="0"/>
              <a:t>Crime scene management</a:t>
            </a:r>
          </a:p>
          <a:p>
            <a:pPr marL="285750" indent="-285750">
              <a:buFont typeface="Arial" panose="020B0604020202020204" pitchFamily="34" charset="0"/>
              <a:buChar char="•"/>
            </a:pPr>
            <a:r>
              <a:rPr lang="en-US" sz="2800" dirty="0"/>
              <a:t>Suspected sexual assault</a:t>
            </a:r>
            <a:endParaRPr lang="en-US" dirty="0"/>
          </a:p>
        </p:txBody>
      </p:sp>
      <p:sp>
        <p:nvSpPr>
          <p:cNvPr id="2" name="Rectangle 1">
            <a:extLst>
              <a:ext uri="{FF2B5EF4-FFF2-40B4-BE49-F238E27FC236}">
                <a16:creationId xmlns:a16="http://schemas.microsoft.com/office/drawing/2014/main" id="{9D263AB5-AC8E-F29F-FE8E-F52BA2F7BB7A}"/>
              </a:ext>
            </a:extLst>
          </p:cNvPr>
          <p:cNvSpPr/>
          <p:nvPr/>
        </p:nvSpPr>
        <p:spPr>
          <a:xfrm>
            <a:off x="1184500" y="4058716"/>
            <a:ext cx="6539034"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Discuss with your PD!</a:t>
            </a:r>
          </a:p>
        </p:txBody>
      </p:sp>
    </p:spTree>
    <p:extLst>
      <p:ext uri="{BB962C8B-B14F-4D97-AF65-F5344CB8AC3E}">
        <p14:creationId xmlns:p14="http://schemas.microsoft.com/office/powerpoint/2010/main" val="1011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196645" y="516683"/>
            <a:ext cx="8700320" cy="610361"/>
          </a:xfrm>
        </p:spPr>
        <p:txBody>
          <a:bodyPr>
            <a:normAutofit/>
          </a:bodyPr>
          <a:lstStyle/>
          <a:p>
            <a:pPr algn="l"/>
            <a:r>
              <a:rPr lang="en-US" i="1" dirty="0"/>
              <a:t>M422 Legal Situations Involving EMS</a:t>
            </a:r>
          </a:p>
        </p:txBody>
      </p:sp>
      <p:pic>
        <p:nvPicPr>
          <p:cNvPr id="1026" name="Picture 2" descr="Seven Steps that Will Reduce Child Abuse and Neglect - ISPCAN">
            <a:extLst>
              <a:ext uri="{FF2B5EF4-FFF2-40B4-BE49-F238E27FC236}">
                <a16:creationId xmlns:a16="http://schemas.microsoft.com/office/drawing/2014/main" id="{28305330-5CB8-6168-46A9-B8A4A7B14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852" y="1502212"/>
            <a:ext cx="6430296" cy="42701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570C94-61EA-38F0-E030-314B89E91F49}"/>
              </a:ext>
            </a:extLst>
          </p:cNvPr>
          <p:cNvSpPr txBox="1"/>
          <p:nvPr/>
        </p:nvSpPr>
        <p:spPr>
          <a:xfrm>
            <a:off x="2064775" y="2551837"/>
            <a:ext cx="5407741" cy="1754326"/>
          </a:xfrm>
          <a:prstGeom prst="rect">
            <a:avLst/>
          </a:prstGeom>
          <a:noFill/>
        </p:spPr>
        <p:txBody>
          <a:bodyPr wrap="square" rtlCol="0">
            <a:spAutoFit/>
          </a:bodyPr>
          <a:lstStyle/>
          <a:p>
            <a:pPr marL="285750" indent="-285750">
              <a:buFont typeface="Arial" panose="020B0604020202020204" pitchFamily="34" charset="0"/>
              <a:buChar char="•"/>
            </a:pPr>
            <a:r>
              <a:rPr lang="en-US" sz="3600" dirty="0"/>
              <a:t>Definitions</a:t>
            </a:r>
          </a:p>
          <a:p>
            <a:pPr marL="285750" indent="-285750">
              <a:buFont typeface="Arial" panose="020B0604020202020204" pitchFamily="34" charset="0"/>
              <a:buChar char="•"/>
            </a:pPr>
            <a:r>
              <a:rPr lang="en-US" sz="3600" dirty="0"/>
              <a:t>Reporting requirements</a:t>
            </a:r>
          </a:p>
          <a:p>
            <a:pPr marL="285750" indent="-285750">
              <a:buFont typeface="Arial" panose="020B0604020202020204" pitchFamily="34" charset="0"/>
              <a:buChar char="•"/>
            </a:pPr>
            <a:r>
              <a:rPr lang="en-US" sz="3600" dirty="0"/>
              <a:t>HIPAA</a:t>
            </a:r>
          </a:p>
        </p:txBody>
      </p:sp>
    </p:spTree>
    <p:extLst>
      <p:ext uri="{BB962C8B-B14F-4D97-AF65-F5344CB8AC3E}">
        <p14:creationId xmlns:p14="http://schemas.microsoft.com/office/powerpoint/2010/main" val="22759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26"/>
                                        </p:tgtEl>
                                        <p:attrNameLst>
                                          <p:attrName>style.opacity</p:attrName>
                                        </p:attrNameLst>
                                      </p:cBhvr>
                                      <p:to>
                                        <p:strVal val="0.5"/>
                                      </p:to>
                                    </p:set>
                                    <p:animEffect filter="image" prLst="opacity: 0.5">
                                      <p:cBhvr rctx="IE">
                                        <p:cTn id="7" dur="indefinite"/>
                                        <p:tgtEl>
                                          <p:spTgt spid="1026"/>
                                        </p:tgtEl>
                                      </p:cBhvr>
                                    </p:animEffect>
                                  </p:childTnLst>
                                </p:cTn>
                              </p:par>
                              <p:par>
                                <p:cTn id="8" presetID="1"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196645" y="516683"/>
            <a:ext cx="8700320" cy="610361"/>
          </a:xfrm>
        </p:spPr>
        <p:txBody>
          <a:bodyPr>
            <a:normAutofit/>
          </a:bodyPr>
          <a:lstStyle/>
          <a:p>
            <a:pPr algn="l"/>
            <a:r>
              <a:rPr lang="en-US" i="1" dirty="0"/>
              <a:t>M422 Legal Situations Involving EMS</a:t>
            </a:r>
          </a:p>
        </p:txBody>
      </p:sp>
      <p:pic>
        <p:nvPicPr>
          <p:cNvPr id="2050" name="Picture 2" descr="Report: Elder Abuse is Rising in Texas -Wormington &amp; Bollinger">
            <a:extLst>
              <a:ext uri="{FF2B5EF4-FFF2-40B4-BE49-F238E27FC236}">
                <a16:creationId xmlns:a16="http://schemas.microsoft.com/office/drawing/2014/main" id="{0E9CB2C9-5985-0EE6-6511-50B13BC936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78500" y1="63291" x2="78500" y2="63291"/>
                        <a14:foregroundMark x1="77563" y1="32068" x2="77563" y2="32068"/>
                        <a14:foregroundMark x1="46125" y1="11477" x2="46125" y2="11477"/>
                        <a14:foregroundMark x1="46250" y1="11224" x2="50313" y2="11646"/>
                        <a14:foregroundMark x1="55688" y1="12152" x2="64563" y2="16709"/>
                        <a14:foregroundMark x1="64563" y1="16709" x2="65750" y2="18903"/>
                        <a14:foregroundMark x1="61375" y1="10549" x2="78063" y2="32658"/>
                        <a14:foregroundMark x1="45313" y1="11224" x2="36750" y2="13840"/>
                        <a14:foregroundMark x1="36750" y1="13840" x2="22313" y2="34008"/>
                        <a14:foregroundMark x1="22438" y1="31814" x2="21500" y2="42869"/>
                        <a14:foregroundMark x1="21500" y1="42869" x2="23188" y2="55949"/>
                        <a14:foregroundMark x1="23188" y1="55949" x2="22313" y2="67511"/>
                        <a14:foregroundMark x1="22313" y1="67511" x2="38313" y2="88270"/>
                        <a14:foregroundMark x1="21813" y1="33165" x2="22313" y2="54346"/>
                        <a14:foregroundMark x1="21313" y1="66582" x2="24938" y2="51139"/>
                        <a14:foregroundMark x1="24938" y1="51139" x2="24875" y2="50211"/>
                        <a14:foregroundMark x1="21000" y1="64895" x2="21500" y2="44473"/>
                      </a14:backgroundRemoval>
                    </a14:imgEffect>
                  </a14:imgLayer>
                </a14:imgProps>
              </a:ext>
              <a:ext uri="{28A0092B-C50C-407E-A947-70E740481C1C}">
                <a14:useLocalDpi xmlns:a14="http://schemas.microsoft.com/office/drawing/2010/main" val="0"/>
              </a:ext>
            </a:extLst>
          </a:blip>
          <a:srcRect l="17002" r="17410"/>
          <a:stretch/>
        </p:blipFill>
        <p:spPr bwMode="auto">
          <a:xfrm>
            <a:off x="2570205" y="1127044"/>
            <a:ext cx="3978876" cy="449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4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196645" y="516683"/>
            <a:ext cx="8700320" cy="610361"/>
          </a:xfrm>
        </p:spPr>
        <p:txBody>
          <a:bodyPr>
            <a:normAutofit/>
          </a:bodyPr>
          <a:lstStyle/>
          <a:p>
            <a:pPr algn="l"/>
            <a:r>
              <a:rPr lang="en-US" i="1" dirty="0"/>
              <a:t>M422 Legal Situations Involving EMS</a:t>
            </a:r>
          </a:p>
        </p:txBody>
      </p:sp>
      <p:pic>
        <p:nvPicPr>
          <p:cNvPr id="3074" name="Picture 2" descr="Emergency Medical Services in the Crime Scene - JEMS: EMS, Emergency  Medical Services - Training, Paramedic, EMT News">
            <a:extLst>
              <a:ext uri="{FF2B5EF4-FFF2-40B4-BE49-F238E27FC236}">
                <a16:creationId xmlns:a16="http://schemas.microsoft.com/office/drawing/2014/main" id="{F532FA26-AE8A-1856-0E27-4EAE45235C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127044"/>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5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196645" y="516683"/>
            <a:ext cx="8700320" cy="610361"/>
          </a:xfrm>
        </p:spPr>
        <p:txBody>
          <a:bodyPr>
            <a:normAutofit/>
          </a:bodyPr>
          <a:lstStyle/>
          <a:p>
            <a:pPr algn="l"/>
            <a:r>
              <a:rPr lang="en-US" i="1" dirty="0"/>
              <a:t>M422 Legal Situations Involving EMS</a:t>
            </a:r>
          </a:p>
        </p:txBody>
      </p:sp>
      <p:pic>
        <p:nvPicPr>
          <p:cNvPr id="4098" name="Picture 2">
            <a:extLst>
              <a:ext uri="{FF2B5EF4-FFF2-40B4-BE49-F238E27FC236}">
                <a16:creationId xmlns:a16="http://schemas.microsoft.com/office/drawing/2014/main" id="{A3AAD1FD-B43B-E69B-4FDB-325010BAD38E}"/>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1952625" y="1238250"/>
            <a:ext cx="5238750" cy="4381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79A3F9-71F7-40BE-87E9-99864F9D2B98}"/>
              </a:ext>
            </a:extLst>
          </p:cNvPr>
          <p:cNvSpPr txBox="1"/>
          <p:nvPr/>
        </p:nvSpPr>
        <p:spPr>
          <a:xfrm>
            <a:off x="2086377" y="1970468"/>
            <a:ext cx="4893972"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Avoid restroom use, eating, drinking, chewing gum, brush teeth, or use mouthwash</a:t>
            </a:r>
          </a:p>
          <a:p>
            <a:pPr marL="285750" indent="-285750">
              <a:buFont typeface="Arial" panose="020B0604020202020204" pitchFamily="34" charset="0"/>
              <a:buChar char="•"/>
            </a:pPr>
            <a:r>
              <a:rPr lang="en-US" sz="2400" dirty="0"/>
              <a:t>Avoid FSBG and IV procedures</a:t>
            </a:r>
          </a:p>
          <a:p>
            <a:pPr marL="285750" indent="-285750">
              <a:buFont typeface="Arial" panose="020B0604020202020204" pitchFamily="34" charset="0"/>
              <a:buChar char="•"/>
            </a:pPr>
            <a:r>
              <a:rPr lang="en-US" sz="2400" dirty="0"/>
              <a:t>Note which arm vitals are performed</a:t>
            </a:r>
          </a:p>
          <a:p>
            <a:pPr marL="285750" indent="-285750">
              <a:buFont typeface="Arial" panose="020B0604020202020204" pitchFamily="34" charset="0"/>
              <a:buChar char="•"/>
            </a:pPr>
            <a:r>
              <a:rPr lang="en-US" sz="2400" dirty="0"/>
              <a:t>Avoid details about assault</a:t>
            </a:r>
            <a:endParaRPr lang="en-US" dirty="0"/>
          </a:p>
        </p:txBody>
      </p:sp>
    </p:spTree>
    <p:extLst>
      <p:ext uri="{BB962C8B-B14F-4D97-AF65-F5344CB8AC3E}">
        <p14:creationId xmlns:p14="http://schemas.microsoft.com/office/powerpoint/2010/main" val="77961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dical advancements need context - highs and lows from the Precision  Medicine World Conference">
            <a:extLst>
              <a:ext uri="{FF2B5EF4-FFF2-40B4-BE49-F238E27FC236}">
                <a16:creationId xmlns:a16="http://schemas.microsoft.com/office/drawing/2014/main" id="{264F3B8C-3BD6-1D06-4381-C46ABE542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232" y="1013587"/>
            <a:ext cx="6941574" cy="459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77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65" y="449987"/>
            <a:ext cx="6021903" cy="672474"/>
          </a:xfrm>
        </p:spPr>
        <p:txBody>
          <a:bodyPr/>
          <a:lstStyle/>
          <a:p>
            <a:pPr algn="l"/>
            <a:r>
              <a:rPr lang="en-US" i="1" dirty="0"/>
              <a:t>Reviewed</a:t>
            </a:r>
          </a:p>
        </p:txBody>
      </p:sp>
      <p:sp>
        <p:nvSpPr>
          <p:cNvPr id="3" name="Content Placeholder 5">
            <a:extLst>
              <a:ext uri="{FF2B5EF4-FFF2-40B4-BE49-F238E27FC236}">
                <a16:creationId xmlns:a16="http://schemas.microsoft.com/office/drawing/2014/main" id="{411DD429-03B8-4397-A0B8-FF5446E5544E}"/>
              </a:ext>
            </a:extLst>
          </p:cNvPr>
          <p:cNvSpPr>
            <a:spLocks noGrp="1"/>
          </p:cNvSpPr>
          <p:nvPr>
            <p:ph idx="1"/>
          </p:nvPr>
        </p:nvSpPr>
        <p:spPr>
          <a:xfrm>
            <a:off x="1040028" y="1289881"/>
            <a:ext cx="7076508" cy="4455218"/>
          </a:xfrm>
        </p:spPr>
        <p:txBody>
          <a:bodyPr>
            <a:normAutofit/>
          </a:bodyPr>
          <a:lstStyle/>
          <a:p>
            <a:pPr marL="285750" indent="-285750">
              <a:buFont typeface="Arial" panose="020B0604020202020204" pitchFamily="34" charset="0"/>
              <a:buChar char="•"/>
            </a:pPr>
            <a:r>
              <a:rPr lang="en-US" sz="2800" dirty="0"/>
              <a:t>A110 Highly Infectious Disease Transport</a:t>
            </a:r>
          </a:p>
          <a:p>
            <a:pPr marL="285750" indent="-285750">
              <a:buFont typeface="Arial" panose="020B0604020202020204" pitchFamily="34" charset="0"/>
              <a:buChar char="•"/>
            </a:pPr>
            <a:r>
              <a:rPr lang="en-US" sz="2800" dirty="0"/>
              <a:t>M417 Adrenal Insufficiency</a:t>
            </a:r>
          </a:p>
          <a:p>
            <a:pPr marL="285750" indent="-285750">
              <a:buFont typeface="Arial" panose="020B0604020202020204" pitchFamily="34" charset="0"/>
              <a:buChar char="•"/>
            </a:pPr>
            <a:r>
              <a:rPr lang="en-US" sz="2800" dirty="0"/>
              <a:t>P617 Pediatric Psychiatric Protocol</a:t>
            </a:r>
          </a:p>
          <a:p>
            <a:pPr marL="285750" indent="-285750">
              <a:buFont typeface="Arial" panose="020B0604020202020204" pitchFamily="34" charset="0"/>
              <a:buChar char="•"/>
            </a:pPr>
            <a:r>
              <a:rPr lang="en-US" sz="2800" dirty="0"/>
              <a:t>P618 Pediatric Restraint Protocol</a:t>
            </a:r>
          </a:p>
          <a:p>
            <a:pPr marL="285750" indent="-285750">
              <a:buFont typeface="Arial" panose="020B0604020202020204" pitchFamily="34" charset="0"/>
              <a:buChar char="•"/>
            </a:pPr>
            <a:r>
              <a:rPr lang="en-US" sz="2800" dirty="0"/>
              <a:t>T703 Emergency Use of Central Access Device (CVAD) and Fistula</a:t>
            </a:r>
          </a:p>
          <a:p>
            <a:pPr marL="285750" indent="-285750">
              <a:buFont typeface="Arial" panose="020B0604020202020204" pitchFamily="34" charset="0"/>
              <a:buChar char="•"/>
            </a:pPr>
            <a:r>
              <a:rPr lang="en-US" sz="2800" dirty="0"/>
              <a:t>App F Dog/Cat Care</a:t>
            </a:r>
            <a:endParaRPr lang="en-US" dirty="0"/>
          </a:p>
        </p:txBody>
      </p:sp>
      <p:pic>
        <p:nvPicPr>
          <p:cNvPr id="2060" name="Picture 12" descr="Date Line APPROVED Stamp – RubberStamps.com">
            <a:extLst>
              <a:ext uri="{FF2B5EF4-FFF2-40B4-BE49-F238E27FC236}">
                <a16:creationId xmlns:a16="http://schemas.microsoft.com/office/drawing/2014/main" id="{6ED08111-EEFD-4E21-A52A-9D25915C21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3549" b="46862"/>
          <a:stretch/>
        </p:blipFill>
        <p:spPr bwMode="auto">
          <a:xfrm rot="20029100">
            <a:off x="972031" y="2399059"/>
            <a:ext cx="6858000" cy="13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0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4500"/>
                                  </p:stCondLst>
                                  <p:childTnLst>
                                    <p:set>
                                      <p:cBhvr>
                                        <p:cTn id="6" dur="1" fill="hold">
                                          <p:stCondLst>
                                            <p:cond delay="0"/>
                                          </p:stCondLst>
                                        </p:cTn>
                                        <p:tgtEl>
                                          <p:spTgt spid="2060"/>
                                        </p:tgtEl>
                                        <p:attrNameLst>
                                          <p:attrName>style.visibility</p:attrName>
                                        </p:attrNameLst>
                                      </p:cBhvr>
                                      <p:to>
                                        <p:strVal val="visible"/>
                                      </p:to>
                                    </p:set>
                                    <p:animEffect transition="in" filter="plus(in)">
                                      <p:cBhvr>
                                        <p:cTn id="7"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01" y="487734"/>
            <a:ext cx="8714597" cy="883169"/>
          </a:xfrm>
        </p:spPr>
        <p:txBody>
          <a:bodyPr>
            <a:normAutofit fontScale="90000"/>
          </a:bodyPr>
          <a:lstStyle/>
          <a:p>
            <a:pPr algn="l"/>
            <a:r>
              <a:rPr lang="en-US" i="1" dirty="0"/>
              <a:t>A106 Do Not Resuscitate Orders in the Field</a:t>
            </a:r>
          </a:p>
        </p:txBody>
      </p:sp>
      <p:pic>
        <p:nvPicPr>
          <p:cNvPr id="4" name="Picture 3">
            <a:extLst>
              <a:ext uri="{FF2B5EF4-FFF2-40B4-BE49-F238E27FC236}">
                <a16:creationId xmlns:a16="http://schemas.microsoft.com/office/drawing/2014/main" id="{EA4B589B-BB90-0CCC-DAC5-70C289F40B8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5057" y="2204884"/>
            <a:ext cx="5381418" cy="2448232"/>
          </a:xfrm>
          <a:prstGeom prst="rect">
            <a:avLst/>
          </a:prstGeom>
          <a:noFill/>
          <a:ln>
            <a:noFill/>
          </a:ln>
        </p:spPr>
      </p:pic>
    </p:spTree>
    <p:extLst>
      <p:ext uri="{BB962C8B-B14F-4D97-AF65-F5344CB8AC3E}">
        <p14:creationId xmlns:p14="http://schemas.microsoft.com/office/powerpoint/2010/main" val="183509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47" y="527063"/>
            <a:ext cx="8370467" cy="682305"/>
          </a:xfrm>
        </p:spPr>
        <p:txBody>
          <a:bodyPr>
            <a:normAutofit fontScale="90000"/>
          </a:bodyPr>
          <a:lstStyle/>
          <a:p>
            <a:pPr algn="l"/>
            <a:r>
              <a:rPr lang="en-US" i="1" dirty="0"/>
              <a:t>SB200 Clinical Practice Standards for EMS</a:t>
            </a:r>
          </a:p>
        </p:txBody>
      </p:sp>
      <p:pic>
        <p:nvPicPr>
          <p:cNvPr id="4" name="Picture 3">
            <a:extLst>
              <a:ext uri="{FF2B5EF4-FFF2-40B4-BE49-F238E27FC236}">
                <a16:creationId xmlns:a16="http://schemas.microsoft.com/office/drawing/2014/main" id="{23AF3D35-6DEB-F2D9-7AB2-6567BC46D699}"/>
              </a:ext>
            </a:extLst>
          </p:cNvPr>
          <p:cNvPicPr>
            <a:picLocks noChangeAspect="1"/>
          </p:cNvPicPr>
          <p:nvPr/>
        </p:nvPicPr>
        <p:blipFill>
          <a:blip r:embed="rId2"/>
          <a:stretch>
            <a:fillRect/>
          </a:stretch>
        </p:blipFill>
        <p:spPr>
          <a:xfrm>
            <a:off x="51756" y="2342998"/>
            <a:ext cx="9040487" cy="2172003"/>
          </a:xfrm>
          <a:prstGeom prst="rect">
            <a:avLst/>
          </a:prstGeom>
        </p:spPr>
      </p:pic>
    </p:spTree>
    <p:extLst>
      <p:ext uri="{BB962C8B-B14F-4D97-AF65-F5344CB8AC3E}">
        <p14:creationId xmlns:p14="http://schemas.microsoft.com/office/powerpoint/2010/main" val="194861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1D343-8144-4169-970C-7E8E605487AF}"/>
              </a:ext>
            </a:extLst>
          </p:cNvPr>
          <p:cNvSpPr>
            <a:spLocks noGrp="1"/>
          </p:cNvSpPr>
          <p:nvPr>
            <p:ph type="title"/>
          </p:nvPr>
        </p:nvSpPr>
        <p:spPr>
          <a:xfrm>
            <a:off x="457200" y="402362"/>
            <a:ext cx="2875430" cy="4952492"/>
          </a:xfrm>
        </p:spPr>
        <p:txBody>
          <a:bodyPr/>
          <a:lstStyle/>
          <a:p>
            <a:r>
              <a:rPr lang="en-US" i="1" dirty="0">
                <a:solidFill>
                  <a:schemeClr val="tx1"/>
                </a:solidFill>
              </a:rPr>
              <a:t>Introduction</a:t>
            </a:r>
          </a:p>
        </p:txBody>
      </p:sp>
      <p:sp>
        <p:nvSpPr>
          <p:cNvPr id="6" name="Content Placeholder 3">
            <a:extLst>
              <a:ext uri="{FF2B5EF4-FFF2-40B4-BE49-F238E27FC236}">
                <a16:creationId xmlns:a16="http://schemas.microsoft.com/office/drawing/2014/main" id="{E73360F4-EBEB-41F7-B5D8-76788757B159}"/>
              </a:ext>
            </a:extLst>
          </p:cNvPr>
          <p:cNvSpPr>
            <a:spLocks noGrp="1"/>
          </p:cNvSpPr>
          <p:nvPr>
            <p:ph idx="1"/>
          </p:nvPr>
        </p:nvSpPr>
        <p:spPr>
          <a:xfrm>
            <a:off x="457200" y="1104900"/>
            <a:ext cx="8229600" cy="4648200"/>
          </a:xfrm>
          <a:solidFill>
            <a:srgbClr val="213769"/>
          </a:solidFill>
          <a:ln w="28575">
            <a:solidFill>
              <a:srgbClr val="000000"/>
            </a:solidFill>
          </a:ln>
        </p:spPr>
        <p:txBody>
          <a:bodyPr>
            <a:normAutofit/>
          </a:bodyPr>
          <a:lstStyle/>
          <a:p>
            <a:pPr marL="91440" indent="0">
              <a:lnSpc>
                <a:spcPct val="100000"/>
              </a:lnSpc>
              <a:buFontTx/>
              <a:buNone/>
              <a:defRPr/>
            </a:pPr>
            <a:endParaRPr lang="en-US" sz="2400" dirty="0">
              <a:solidFill>
                <a:schemeClr val="tx1">
                  <a:lumMod val="50000"/>
                </a:schemeClr>
              </a:solidFill>
              <a:cs typeface="Arial"/>
            </a:endParaRPr>
          </a:p>
          <a:p>
            <a:pPr marL="662940" lvl="1" indent="0">
              <a:lnSpc>
                <a:spcPct val="100000"/>
              </a:lnSpc>
              <a:buClrTx/>
              <a:buSzPct val="100000"/>
              <a:buNone/>
              <a:defRPr/>
            </a:pPr>
            <a:endParaRPr lang="en-US" sz="2800" dirty="0">
              <a:solidFill>
                <a:schemeClr val="tx1">
                  <a:lumMod val="50000"/>
                </a:schemeClr>
              </a:solidFill>
            </a:endParaRPr>
          </a:p>
        </p:txBody>
      </p:sp>
      <p:sp>
        <p:nvSpPr>
          <p:cNvPr id="4" name="TextBox 3">
            <a:extLst>
              <a:ext uri="{FF2B5EF4-FFF2-40B4-BE49-F238E27FC236}">
                <a16:creationId xmlns:a16="http://schemas.microsoft.com/office/drawing/2014/main" id="{5E5CB676-9AD7-7FCD-F9DA-E91B1A38B974}"/>
              </a:ext>
            </a:extLst>
          </p:cNvPr>
          <p:cNvSpPr txBox="1"/>
          <p:nvPr/>
        </p:nvSpPr>
        <p:spPr>
          <a:xfrm>
            <a:off x="-122903" y="1503146"/>
            <a:ext cx="8809703" cy="3718967"/>
          </a:xfrm>
          <a:prstGeom prst="rect">
            <a:avLst/>
          </a:prstGeom>
          <a:noFill/>
        </p:spPr>
        <p:txBody>
          <a:bodyPr wrap="square" rtlCol="0">
            <a:spAutoFit/>
          </a:bodyPr>
          <a:lstStyle/>
          <a:p>
            <a:pPr marL="1005840" marR="0" lvl="1" indent="-342900" algn="l" defTabSz="685800" rtl="0" eaLnBrk="1" fontAlgn="auto" latinLnBrk="0" hangingPunct="1">
              <a:lnSpc>
                <a:spcPct val="100000"/>
              </a:lnSpc>
              <a:spcBef>
                <a:spcPts val="675"/>
              </a:spcBef>
              <a:spcAft>
                <a:spcPts val="0"/>
              </a:spcAft>
              <a:buClrTx/>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white"/>
                </a:solidFill>
                <a:effectLst/>
                <a:uLnTx/>
                <a:uFillTx/>
                <a:latin typeface="Franklin Gothic Medium"/>
                <a:ea typeface="+mn-ea"/>
                <a:cs typeface="Arial"/>
              </a:rPr>
              <a:t>Training is designed to familiarize the EMS provider with the use and content of new and revised protocols</a:t>
            </a:r>
            <a:br>
              <a:rPr kumimoji="0" lang="en-US" sz="2800" b="0" i="0" u="none" strike="noStrike" kern="1200" cap="none" spc="0" normalizeH="0" baseline="0" noProof="0" dirty="0">
                <a:ln>
                  <a:noFill/>
                </a:ln>
                <a:solidFill>
                  <a:prstClr val="white"/>
                </a:solidFill>
                <a:effectLst/>
                <a:uLnTx/>
                <a:uFillTx/>
                <a:latin typeface="Franklin Gothic Medium"/>
                <a:ea typeface="+mn-ea"/>
                <a:cs typeface="Arial"/>
              </a:rPr>
            </a:br>
            <a:endParaRPr kumimoji="0" lang="en-US" sz="2800" b="0" i="0" u="none" strike="noStrike" kern="1200" cap="none" spc="0" normalizeH="0" baseline="0" noProof="0" dirty="0">
              <a:ln>
                <a:noFill/>
              </a:ln>
              <a:solidFill>
                <a:prstClr val="white"/>
              </a:solidFill>
              <a:effectLst/>
              <a:uLnTx/>
              <a:uFillTx/>
              <a:latin typeface="Franklin Gothic Medium"/>
              <a:ea typeface="+mn-ea"/>
              <a:cs typeface="Arial"/>
            </a:endParaRPr>
          </a:p>
          <a:p>
            <a:pPr marL="1005840" marR="0" lvl="1" indent="-342900" algn="l" defTabSz="685800" rtl="0" eaLnBrk="1" fontAlgn="auto" latinLnBrk="0" hangingPunct="1">
              <a:lnSpc>
                <a:spcPct val="100000"/>
              </a:lnSpc>
              <a:spcBef>
                <a:spcPts val="675"/>
              </a:spcBef>
              <a:spcAft>
                <a:spcPts val="0"/>
              </a:spcAft>
              <a:buClrTx/>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t>The protocols will continue to evolve as medicine changes and care is reviewed.</a:t>
            </a:r>
            <a:b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br>
            <a:endParaRPr kumimoji="0" lang="en-US" sz="2800" b="0" i="0" u="none" strike="noStrike" kern="1200" cap="none" spc="0" normalizeH="0" baseline="0" noProof="0" dirty="0">
              <a:ln>
                <a:noFill/>
              </a:ln>
              <a:solidFill>
                <a:prstClr val="white"/>
              </a:solidFill>
              <a:effectLst/>
              <a:uLnTx/>
              <a:uFillTx/>
              <a:latin typeface="Franklin Gothic Medium"/>
              <a:ea typeface="+mn-ea"/>
              <a:cs typeface="+mn-cs"/>
            </a:endParaRPr>
          </a:p>
          <a:p>
            <a:pPr marL="1005840" marR="0" lvl="1" indent="-342900" algn="l" defTabSz="685800" rtl="0" eaLnBrk="1" fontAlgn="auto" latinLnBrk="0" hangingPunct="1">
              <a:lnSpc>
                <a:spcPct val="100000"/>
              </a:lnSpc>
              <a:spcBef>
                <a:spcPts val="675"/>
              </a:spcBef>
              <a:spcAft>
                <a:spcPts val="0"/>
              </a:spcAft>
              <a:buClrTx/>
              <a:buSzPct val="100000"/>
              <a:buFont typeface="Wingdings" panose="05000000000000000000" pitchFamily="2" charset="2"/>
              <a:buChar char="Ø"/>
              <a:tabLst/>
              <a:defRPr/>
            </a:pPr>
            <a: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t>Provides quality improvement standards</a:t>
            </a:r>
          </a:p>
        </p:txBody>
      </p:sp>
    </p:spTree>
    <p:extLst>
      <p:ext uri="{BB962C8B-B14F-4D97-AF65-F5344CB8AC3E}">
        <p14:creationId xmlns:p14="http://schemas.microsoft.com/office/powerpoint/2010/main" val="2934950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746" y="428739"/>
            <a:ext cx="6364686" cy="711803"/>
          </a:xfrm>
        </p:spPr>
        <p:txBody>
          <a:bodyPr>
            <a:normAutofit/>
          </a:bodyPr>
          <a:lstStyle/>
          <a:p>
            <a:pPr algn="l"/>
            <a:r>
              <a:rPr lang="en-US" i="1" dirty="0"/>
              <a:t>SB205 Hypotension/Shock</a:t>
            </a:r>
          </a:p>
        </p:txBody>
      </p:sp>
      <p:sp>
        <p:nvSpPr>
          <p:cNvPr id="3" name="TextBox 2">
            <a:extLst>
              <a:ext uri="{FF2B5EF4-FFF2-40B4-BE49-F238E27FC236}">
                <a16:creationId xmlns:a16="http://schemas.microsoft.com/office/drawing/2014/main" id="{781F0DED-EF1C-C94B-4CDC-807A0D6EBC9C}"/>
              </a:ext>
            </a:extLst>
          </p:cNvPr>
          <p:cNvSpPr txBox="1"/>
          <p:nvPr/>
        </p:nvSpPr>
        <p:spPr>
          <a:xfrm>
            <a:off x="1519881" y="4522574"/>
            <a:ext cx="6104238" cy="369332"/>
          </a:xfrm>
          <a:prstGeom prst="rect">
            <a:avLst/>
          </a:prstGeom>
          <a:noFill/>
        </p:spPr>
        <p:txBody>
          <a:bodyPr wrap="square" rtlCol="0">
            <a:spAutoFit/>
          </a:bodyPr>
          <a:lstStyle/>
          <a:p>
            <a:r>
              <a:rPr lang="en-US" dirty="0"/>
              <a:t>Pediatric Dose: 1 mcg/kg of 10 mcg/ml every 2-4 minutes</a:t>
            </a:r>
          </a:p>
        </p:txBody>
      </p:sp>
      <p:pic>
        <p:nvPicPr>
          <p:cNvPr id="5" name="Picture 10" descr="Push Dose Epinephrine - EB Medicine">
            <a:extLst>
              <a:ext uri="{FF2B5EF4-FFF2-40B4-BE49-F238E27FC236}">
                <a16:creationId xmlns:a16="http://schemas.microsoft.com/office/drawing/2014/main" id="{D9C01188-A57A-1183-6340-3A7D907E577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0" r="86364">
                        <a14:foregroundMark x1="35227" y1="56602" x2="34375" y2="76602"/>
                        <a14:foregroundMark x1="34375" y1="76602" x2="60133" y2="72852"/>
                        <a14:backgroundMark x1="32102" y1="63867" x2="17235" y2="81914"/>
                        <a14:backgroundMark x1="0" y1="82930" x2="17140" y2="81914"/>
                        <a14:backgroundMark x1="0" y1="69805" x2="2178" y2="68555"/>
                        <a14:backgroundMark x1="2273" y1="68555" x2="32102" y2="63867"/>
                        <a14:backgroundMark x1="72538" y1="41211" x2="73580" y2="42930"/>
                      </a14:backgroundRemoval>
                    </a14:imgEffect>
                  </a14:imgLayer>
                </a14:imgProps>
              </a:ext>
              <a:ext uri="{28A0092B-C50C-407E-A947-70E740481C1C}">
                <a14:useLocalDpi xmlns:a14="http://schemas.microsoft.com/office/drawing/2010/main" val="0"/>
              </a:ext>
            </a:extLst>
          </a:blip>
          <a:srcRect/>
          <a:stretch/>
        </p:blipFill>
        <p:spPr bwMode="auto">
          <a:xfrm>
            <a:off x="887989" y="1858701"/>
            <a:ext cx="1192537" cy="2891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Syringe, 10Ml Saline In 10Ml | Pipeline Medical">
            <a:extLst>
              <a:ext uri="{FF2B5EF4-FFF2-40B4-BE49-F238E27FC236}">
                <a16:creationId xmlns:a16="http://schemas.microsoft.com/office/drawing/2014/main" id="{B406A029-6805-B1AF-E75A-A6C9AE70210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2813" b="62500" l="6250" r="92667">
                        <a14:foregroundMark x1="11667" y1="52969" x2="5500" y2="47500"/>
                        <a14:foregroundMark x1="5500" y1="47500" x2="11667" y2="43594"/>
                        <a14:foregroundMark x1="11667" y1="43594" x2="11667" y2="43594"/>
                        <a14:foregroundMark x1="9667" y1="40938" x2="8500" y2="50781"/>
                        <a14:foregroundMark x1="6333" y1="44844" x2="9000" y2="41250"/>
                        <a14:foregroundMark x1="28417" y1="40000" x2="32917" y2="40625"/>
                        <a14:foregroundMark x1="86917" y1="55781" x2="92667" y2="45625"/>
                        <a14:foregroundMark x1="92667" y1="45625" x2="86583" y2="42500"/>
                      </a14:backgroundRemoval>
                    </a14:imgEffect>
                  </a14:imgLayer>
                </a14:imgProps>
              </a:ext>
              <a:ext uri="{28A0092B-C50C-407E-A947-70E740481C1C}">
                <a14:useLocalDpi xmlns:a14="http://schemas.microsoft.com/office/drawing/2010/main" val="0"/>
              </a:ext>
            </a:extLst>
          </a:blip>
          <a:srcRect l="2761" t="29096" r="4188" b="33657"/>
          <a:stretch/>
        </p:blipFill>
        <p:spPr bwMode="auto">
          <a:xfrm rot="5400000">
            <a:off x="3087410" y="3038771"/>
            <a:ext cx="2488896" cy="5313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2B3CF95-26D3-7CAA-55B6-B72DBFFA283A}"/>
              </a:ext>
            </a:extLst>
          </p:cNvPr>
          <p:cNvSpPr txBox="1"/>
          <p:nvPr/>
        </p:nvSpPr>
        <p:spPr>
          <a:xfrm>
            <a:off x="2467067" y="2292812"/>
            <a:ext cx="976183" cy="1569660"/>
          </a:xfrm>
          <a:prstGeom prst="rect">
            <a:avLst/>
          </a:prstGeom>
          <a:noFill/>
        </p:spPr>
        <p:txBody>
          <a:bodyPr wrap="square" rtlCol="0">
            <a:spAutoFit/>
          </a:bodyPr>
          <a:lstStyle/>
          <a:p>
            <a:r>
              <a:rPr lang="en-US" sz="9600" b="1" dirty="0">
                <a:solidFill>
                  <a:srgbClr val="0070C0"/>
                </a:solidFill>
              </a:rPr>
              <a:t>+</a:t>
            </a:r>
          </a:p>
        </p:txBody>
      </p:sp>
      <p:sp>
        <p:nvSpPr>
          <p:cNvPr id="8" name="TextBox 7">
            <a:extLst>
              <a:ext uri="{FF2B5EF4-FFF2-40B4-BE49-F238E27FC236}">
                <a16:creationId xmlns:a16="http://schemas.microsoft.com/office/drawing/2014/main" id="{F777F8F5-715A-8AC9-38A4-7496DC5C59E1}"/>
              </a:ext>
            </a:extLst>
          </p:cNvPr>
          <p:cNvSpPr txBox="1"/>
          <p:nvPr/>
        </p:nvSpPr>
        <p:spPr>
          <a:xfrm>
            <a:off x="720433" y="1228997"/>
            <a:ext cx="1527647" cy="830997"/>
          </a:xfrm>
          <a:prstGeom prst="rect">
            <a:avLst/>
          </a:prstGeom>
          <a:noFill/>
        </p:spPr>
        <p:txBody>
          <a:bodyPr wrap="square" rtlCol="0">
            <a:spAutoFit/>
          </a:bodyPr>
          <a:lstStyle/>
          <a:p>
            <a:r>
              <a:rPr lang="en-US" sz="4800" dirty="0">
                <a:solidFill>
                  <a:srgbClr val="0070C0"/>
                </a:solidFill>
              </a:rPr>
              <a:t>1 mL</a:t>
            </a:r>
          </a:p>
        </p:txBody>
      </p:sp>
      <p:sp>
        <p:nvSpPr>
          <p:cNvPr id="9" name="TextBox 8">
            <a:extLst>
              <a:ext uri="{FF2B5EF4-FFF2-40B4-BE49-F238E27FC236}">
                <a16:creationId xmlns:a16="http://schemas.microsoft.com/office/drawing/2014/main" id="{ED80FB62-CDEE-2CB6-D618-5EDBE367E58B}"/>
              </a:ext>
            </a:extLst>
          </p:cNvPr>
          <p:cNvSpPr txBox="1"/>
          <p:nvPr/>
        </p:nvSpPr>
        <p:spPr>
          <a:xfrm>
            <a:off x="3568034" y="1228997"/>
            <a:ext cx="1527647" cy="830997"/>
          </a:xfrm>
          <a:prstGeom prst="rect">
            <a:avLst/>
          </a:prstGeom>
          <a:noFill/>
        </p:spPr>
        <p:txBody>
          <a:bodyPr wrap="square" rtlCol="0">
            <a:spAutoFit/>
          </a:bodyPr>
          <a:lstStyle/>
          <a:p>
            <a:r>
              <a:rPr lang="en-US" sz="4800" dirty="0">
                <a:solidFill>
                  <a:srgbClr val="0070C0"/>
                </a:solidFill>
              </a:rPr>
              <a:t>9 mL</a:t>
            </a:r>
          </a:p>
        </p:txBody>
      </p:sp>
      <p:sp>
        <p:nvSpPr>
          <p:cNvPr id="10" name="TextBox 9">
            <a:extLst>
              <a:ext uri="{FF2B5EF4-FFF2-40B4-BE49-F238E27FC236}">
                <a16:creationId xmlns:a16="http://schemas.microsoft.com/office/drawing/2014/main" id="{4C14D92B-83B6-D9AD-F73F-0FEDD4790424}"/>
              </a:ext>
            </a:extLst>
          </p:cNvPr>
          <p:cNvSpPr txBox="1"/>
          <p:nvPr/>
        </p:nvSpPr>
        <p:spPr>
          <a:xfrm>
            <a:off x="4937096" y="2292812"/>
            <a:ext cx="976183" cy="1569660"/>
          </a:xfrm>
          <a:prstGeom prst="rect">
            <a:avLst/>
          </a:prstGeom>
          <a:noFill/>
        </p:spPr>
        <p:txBody>
          <a:bodyPr wrap="square" rtlCol="0">
            <a:spAutoFit/>
          </a:bodyPr>
          <a:lstStyle/>
          <a:p>
            <a:r>
              <a:rPr lang="en-US" sz="9600" b="1" dirty="0">
                <a:solidFill>
                  <a:srgbClr val="0070C0"/>
                </a:solidFill>
              </a:rPr>
              <a:t>=</a:t>
            </a:r>
          </a:p>
        </p:txBody>
      </p:sp>
      <p:sp>
        <p:nvSpPr>
          <p:cNvPr id="11" name="TextBox 10">
            <a:extLst>
              <a:ext uri="{FF2B5EF4-FFF2-40B4-BE49-F238E27FC236}">
                <a16:creationId xmlns:a16="http://schemas.microsoft.com/office/drawing/2014/main" id="{6D964AD5-3B09-13D6-67FD-EC807EBFABE0}"/>
              </a:ext>
            </a:extLst>
          </p:cNvPr>
          <p:cNvSpPr txBox="1"/>
          <p:nvPr/>
        </p:nvSpPr>
        <p:spPr>
          <a:xfrm>
            <a:off x="5943096" y="1879422"/>
            <a:ext cx="1941383" cy="2308324"/>
          </a:xfrm>
          <a:prstGeom prst="rect">
            <a:avLst/>
          </a:prstGeom>
          <a:noFill/>
        </p:spPr>
        <p:txBody>
          <a:bodyPr wrap="square" rtlCol="0">
            <a:spAutoFit/>
          </a:bodyPr>
          <a:lstStyle/>
          <a:p>
            <a:pPr algn="ctr"/>
            <a:r>
              <a:rPr lang="en-US" sz="4800" dirty="0">
                <a:solidFill>
                  <a:srgbClr val="FF0000"/>
                </a:solidFill>
              </a:rPr>
              <a:t>Push Dose Epi</a:t>
            </a:r>
          </a:p>
        </p:txBody>
      </p:sp>
      <p:sp>
        <p:nvSpPr>
          <p:cNvPr id="12" name="Rectangle 11">
            <a:extLst>
              <a:ext uri="{FF2B5EF4-FFF2-40B4-BE49-F238E27FC236}">
                <a16:creationId xmlns:a16="http://schemas.microsoft.com/office/drawing/2014/main" id="{D9884C39-B88E-1EE7-BB1F-C3BABA6086F4}"/>
              </a:ext>
            </a:extLst>
          </p:cNvPr>
          <p:cNvSpPr/>
          <p:nvPr/>
        </p:nvSpPr>
        <p:spPr>
          <a:xfrm>
            <a:off x="249002" y="5025943"/>
            <a:ext cx="8445581" cy="707886"/>
          </a:xfrm>
          <a:prstGeom prst="rect">
            <a:avLst/>
          </a:prstGeom>
          <a:noFill/>
        </p:spPr>
        <p:txBody>
          <a:bodyPr wrap="none" lIns="91440" tIns="45720" rIns="91440" bIns="45720">
            <a:spAutoFit/>
          </a:bodyPr>
          <a:lstStyle/>
          <a:p>
            <a:pPr algn="ctr"/>
            <a:r>
              <a:rPr lang="en-US" sz="4000" b="0" cap="none" spc="0" dirty="0">
                <a:ln w="0"/>
                <a:solidFill>
                  <a:srgbClr val="FF0000"/>
                </a:solidFill>
                <a:effectLst>
                  <a:outerShdw blurRad="38100" dist="19050" dir="2700000" algn="tl" rotWithShape="0">
                    <a:schemeClr val="dk1">
                      <a:alpha val="40000"/>
                    </a:schemeClr>
                  </a:outerShdw>
                </a:effectLst>
              </a:rPr>
              <a:t>Max Dose: 20 mcg/every 2-4 minutes</a:t>
            </a:r>
          </a:p>
        </p:txBody>
      </p:sp>
    </p:spTree>
    <p:extLst>
      <p:ext uri="{BB962C8B-B14F-4D97-AF65-F5344CB8AC3E}">
        <p14:creationId xmlns:p14="http://schemas.microsoft.com/office/powerpoint/2010/main" val="319861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32" y="382697"/>
            <a:ext cx="8548535" cy="1003651"/>
          </a:xfrm>
        </p:spPr>
        <p:txBody>
          <a:bodyPr>
            <a:normAutofit/>
          </a:bodyPr>
          <a:lstStyle/>
          <a:p>
            <a:pPr algn="l"/>
            <a:r>
              <a:rPr lang="en-US" sz="3200" i="1" dirty="0"/>
              <a:t>SB212 Guideline for Assessment/Transport of Pediatric Trauma &lt;16 </a:t>
            </a:r>
            <a:r>
              <a:rPr lang="en-US" sz="3200" i="1" dirty="0" err="1"/>
              <a:t>yrs</a:t>
            </a:r>
            <a:endParaRPr lang="en-US" sz="3200" i="1" dirty="0"/>
          </a:p>
        </p:txBody>
      </p:sp>
      <p:pic>
        <p:nvPicPr>
          <p:cNvPr id="3" name="Picture 2">
            <a:extLst>
              <a:ext uri="{FF2B5EF4-FFF2-40B4-BE49-F238E27FC236}">
                <a16:creationId xmlns:a16="http://schemas.microsoft.com/office/drawing/2014/main" id="{815F3064-5DEA-FC3D-1ACB-0CAE9B80C67A}"/>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a:stretch>
            <a:fillRect/>
          </a:stretch>
        </p:blipFill>
        <p:spPr bwMode="auto">
          <a:xfrm>
            <a:off x="162530" y="1977080"/>
            <a:ext cx="8718255" cy="3052119"/>
          </a:xfrm>
          <a:prstGeom prst="rect">
            <a:avLst/>
          </a:prstGeom>
          <a:noFill/>
          <a:ln>
            <a:noFill/>
          </a:ln>
        </p:spPr>
      </p:pic>
    </p:spTree>
    <p:extLst>
      <p:ext uri="{BB962C8B-B14F-4D97-AF65-F5344CB8AC3E}">
        <p14:creationId xmlns:p14="http://schemas.microsoft.com/office/powerpoint/2010/main" val="16774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43" y="408503"/>
            <a:ext cx="8621660" cy="883169"/>
          </a:xfrm>
        </p:spPr>
        <p:txBody>
          <a:bodyPr>
            <a:normAutofit fontScale="90000"/>
          </a:bodyPr>
          <a:lstStyle/>
          <a:p>
            <a:pPr algn="ctr"/>
            <a:r>
              <a:rPr lang="en-US" i="1" dirty="0"/>
              <a:t>C304 Wide Complex Tachycardia with Pulse (Stable)</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2050" name="Picture 2" descr="First-Line Treatment for Ventricular Tachycardia? What the Guidelines and  Evidence Say - County EM">
            <a:extLst>
              <a:ext uri="{FF2B5EF4-FFF2-40B4-BE49-F238E27FC236}">
                <a16:creationId xmlns:a16="http://schemas.microsoft.com/office/drawing/2014/main" id="{57900402-4996-BFCF-EF18-E096D4A11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8228"/>
            <a:ext cx="91440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828FD52-77F2-BD78-4C2B-47335E31BFAB}"/>
              </a:ext>
            </a:extLst>
          </p:cNvPr>
          <p:cNvSpPr/>
          <p:nvPr/>
        </p:nvSpPr>
        <p:spPr>
          <a:xfrm>
            <a:off x="473283" y="4425433"/>
            <a:ext cx="837043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Removed trial of Adenosine</a:t>
            </a:r>
          </a:p>
        </p:txBody>
      </p:sp>
    </p:spTree>
    <p:extLst>
      <p:ext uri="{BB962C8B-B14F-4D97-AF65-F5344CB8AC3E}">
        <p14:creationId xmlns:p14="http://schemas.microsoft.com/office/powerpoint/2010/main" val="149053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tural Remedies for Congestive Heart Failure | Dr. Sinatra">
            <a:extLst>
              <a:ext uri="{FF2B5EF4-FFF2-40B4-BE49-F238E27FC236}">
                <a16:creationId xmlns:a16="http://schemas.microsoft.com/office/drawing/2014/main" id="{9FBCBD88-5BF7-1CFD-F7EE-4A3159F75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0650"/>
            <a:ext cx="9144000" cy="4076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920" y="409075"/>
            <a:ext cx="7505229" cy="883169"/>
          </a:xfrm>
        </p:spPr>
        <p:txBody>
          <a:bodyPr>
            <a:normAutofit/>
          </a:bodyPr>
          <a:lstStyle/>
          <a:p>
            <a:pPr algn="l"/>
            <a:r>
              <a:rPr lang="en-US" i="1" dirty="0"/>
              <a:t>M404 Congestive Heart Failure</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679515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atural Remedies for Congestive Heart Failure | Dr. Sinatra">
            <a:extLst>
              <a:ext uri="{FF2B5EF4-FFF2-40B4-BE49-F238E27FC236}">
                <a16:creationId xmlns:a16="http://schemas.microsoft.com/office/drawing/2014/main" id="{9FBCBD88-5BF7-1CFD-F7EE-4A3159F75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90650"/>
            <a:ext cx="9144000" cy="4076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1920" y="409075"/>
            <a:ext cx="7505229" cy="883169"/>
          </a:xfrm>
        </p:spPr>
        <p:txBody>
          <a:bodyPr>
            <a:normAutofit/>
          </a:bodyPr>
          <a:lstStyle/>
          <a:p>
            <a:pPr algn="l"/>
            <a:r>
              <a:rPr lang="en-US" i="1" dirty="0"/>
              <a:t>M404 Congestive Heart Failure</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494A65D6-4870-BC31-051B-269672A94D06}"/>
              </a:ext>
            </a:extLst>
          </p:cNvPr>
          <p:cNvSpPr/>
          <p:nvPr/>
        </p:nvSpPr>
        <p:spPr>
          <a:xfrm>
            <a:off x="961850" y="2103982"/>
            <a:ext cx="7401192" cy="2585323"/>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Added generic names of</a:t>
            </a:r>
          </a:p>
          <a:p>
            <a:pPr algn="ctr"/>
            <a:r>
              <a:rPr lang="en-US" sz="5400" dirty="0">
                <a:ln w="0"/>
                <a:solidFill>
                  <a:srgbClr val="FF0000"/>
                </a:solidFill>
                <a:effectLst>
                  <a:outerShdw blurRad="38100" dist="19050" dir="2700000" algn="tl" rotWithShape="0">
                    <a:schemeClr val="dk1">
                      <a:alpha val="40000"/>
                    </a:schemeClr>
                  </a:outerShdw>
                </a:effectLst>
              </a:rPr>
              <a:t>pulmonary hypertension</a:t>
            </a:r>
          </a:p>
          <a:p>
            <a:pPr algn="ctr"/>
            <a:r>
              <a:rPr lang="en-US" sz="5400" b="0" cap="none" spc="0" dirty="0">
                <a:ln w="0"/>
                <a:solidFill>
                  <a:srgbClr val="FF0000"/>
                </a:solidFill>
                <a:effectLst>
                  <a:outerShdw blurRad="38100" dist="19050" dir="2700000" algn="tl" rotWithShape="0">
                    <a:schemeClr val="dk1">
                      <a:alpha val="40000"/>
                    </a:schemeClr>
                  </a:outerShdw>
                </a:effectLst>
              </a:rPr>
              <a:t>medications</a:t>
            </a:r>
          </a:p>
        </p:txBody>
      </p:sp>
    </p:spTree>
    <p:extLst>
      <p:ext uri="{BB962C8B-B14F-4D97-AF65-F5344CB8AC3E}">
        <p14:creationId xmlns:p14="http://schemas.microsoft.com/office/powerpoint/2010/main" val="403269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16" y="438572"/>
            <a:ext cx="8610162" cy="883169"/>
          </a:xfrm>
        </p:spPr>
        <p:txBody>
          <a:bodyPr>
            <a:normAutofit fontScale="90000"/>
          </a:bodyPr>
          <a:lstStyle/>
          <a:p>
            <a:pPr algn="l"/>
            <a:r>
              <a:rPr lang="en-US" i="1" dirty="0"/>
              <a:t>M406 Hyper/Hypoglycemia &amp; P608  Pediatric Hypoglycemia and Hyperglycemia</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a:effectLst>
            <a:outerShdw blurRad="50800" dist="50800" dir="5400000" algn="ctr" rotWithShape="0">
              <a:srgbClr val="000000">
                <a:alpha val="99000"/>
              </a:srgbClr>
            </a:outerShdw>
          </a:effectLst>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grpSp>
        <p:nvGrpSpPr>
          <p:cNvPr id="7" name="Group 6">
            <a:extLst>
              <a:ext uri="{FF2B5EF4-FFF2-40B4-BE49-F238E27FC236}">
                <a16:creationId xmlns:a16="http://schemas.microsoft.com/office/drawing/2014/main" id="{B0C024E6-3AA5-E86D-2B31-09B36E837371}"/>
              </a:ext>
            </a:extLst>
          </p:cNvPr>
          <p:cNvGrpSpPr/>
          <p:nvPr/>
        </p:nvGrpSpPr>
        <p:grpSpPr>
          <a:xfrm>
            <a:off x="950532" y="1466417"/>
            <a:ext cx="2296553" cy="4226010"/>
            <a:chOff x="2358194" y="2545493"/>
            <a:chExt cx="2296553" cy="4226010"/>
          </a:xfrm>
        </p:grpSpPr>
        <p:pic>
          <p:nvPicPr>
            <p:cNvPr id="4106" name="Picture 10" descr="Glucometer Icon Royalty Free SVG, Cliparts, Vectors, And Stock  Illustration. Image 48680809.">
              <a:extLst>
                <a:ext uri="{FF2B5EF4-FFF2-40B4-BE49-F238E27FC236}">
                  <a16:creationId xmlns:a16="http://schemas.microsoft.com/office/drawing/2014/main" id="{D07D7734-4D2B-27C5-E90E-D8382F8A1F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35" t="3320" r="22568" b="3759"/>
            <a:stretch/>
          </p:blipFill>
          <p:spPr bwMode="auto">
            <a:xfrm>
              <a:off x="2358194" y="2545493"/>
              <a:ext cx="2296553" cy="42260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80FA77-F716-FF50-649C-EADC59CEB5A1}"/>
                </a:ext>
              </a:extLst>
            </p:cNvPr>
            <p:cNvSpPr txBox="1"/>
            <p:nvPr/>
          </p:nvSpPr>
          <p:spPr>
            <a:xfrm>
              <a:off x="2793142" y="3254068"/>
              <a:ext cx="1277777" cy="1200329"/>
            </a:xfrm>
            <a:prstGeom prst="rect">
              <a:avLst/>
            </a:prstGeom>
            <a:solidFill>
              <a:schemeClr val="bg1"/>
            </a:solidFill>
          </p:spPr>
          <p:txBody>
            <a:bodyPr wrap="square" rtlCol="0">
              <a:spAutoFit/>
            </a:bodyPr>
            <a:lstStyle/>
            <a:p>
              <a:r>
                <a:rPr lang="en-US" sz="4400" dirty="0"/>
                <a:t>&lt;70</a:t>
              </a:r>
            </a:p>
            <a:p>
              <a:r>
                <a:rPr lang="en-US" sz="2800" dirty="0"/>
                <a:t>mg/dL</a:t>
              </a:r>
            </a:p>
          </p:txBody>
        </p:sp>
      </p:grpSp>
      <p:sp>
        <p:nvSpPr>
          <p:cNvPr id="8" name="Arrow: Right 7">
            <a:extLst>
              <a:ext uri="{FF2B5EF4-FFF2-40B4-BE49-F238E27FC236}">
                <a16:creationId xmlns:a16="http://schemas.microsoft.com/office/drawing/2014/main" id="{9A569D75-4957-45F1-2088-7AFAC544410F}"/>
              </a:ext>
            </a:extLst>
          </p:cNvPr>
          <p:cNvSpPr/>
          <p:nvPr/>
        </p:nvSpPr>
        <p:spPr>
          <a:xfrm>
            <a:off x="3296164" y="3169508"/>
            <a:ext cx="2174789" cy="518984"/>
          </a:xfrm>
          <a:prstGeom prst="rightArrow">
            <a:avLst/>
          </a:prstGeom>
          <a:solidFill>
            <a:srgbClr val="FF0000"/>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4FF42E0-449A-07DE-EBB7-1C6FFCAA1F62}"/>
              </a:ext>
            </a:extLst>
          </p:cNvPr>
          <p:cNvGrpSpPr/>
          <p:nvPr/>
        </p:nvGrpSpPr>
        <p:grpSpPr>
          <a:xfrm>
            <a:off x="5618332" y="1466417"/>
            <a:ext cx="2296553" cy="4226010"/>
            <a:chOff x="5618332" y="1466417"/>
            <a:chExt cx="2296553" cy="4226010"/>
          </a:xfrm>
        </p:grpSpPr>
        <p:pic>
          <p:nvPicPr>
            <p:cNvPr id="10" name="Picture 10" descr="Glucometer Icon Royalty Free SVG, Cliparts, Vectors, And Stock  Illustration. Image 48680809.">
              <a:extLst>
                <a:ext uri="{FF2B5EF4-FFF2-40B4-BE49-F238E27FC236}">
                  <a16:creationId xmlns:a16="http://schemas.microsoft.com/office/drawing/2014/main" id="{D534BF12-C26F-D213-C04C-B0A99A78C7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35" t="3320" r="22568" b="3759"/>
            <a:stretch/>
          </p:blipFill>
          <p:spPr bwMode="auto">
            <a:xfrm>
              <a:off x="5618332" y="1466417"/>
              <a:ext cx="2296553" cy="42260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EB031D-5C6E-79ED-2FB7-7CD393ED6717}"/>
                </a:ext>
              </a:extLst>
            </p:cNvPr>
            <p:cNvSpPr txBox="1"/>
            <p:nvPr/>
          </p:nvSpPr>
          <p:spPr>
            <a:xfrm>
              <a:off x="6053280" y="2174992"/>
              <a:ext cx="1277777" cy="1200329"/>
            </a:xfrm>
            <a:prstGeom prst="rect">
              <a:avLst/>
            </a:prstGeom>
            <a:solidFill>
              <a:schemeClr val="bg1"/>
            </a:solidFill>
          </p:spPr>
          <p:txBody>
            <a:bodyPr wrap="square" rtlCol="0">
              <a:spAutoFit/>
            </a:bodyPr>
            <a:lstStyle/>
            <a:p>
              <a:r>
                <a:rPr lang="en-US" sz="4400" dirty="0"/>
                <a:t>&lt;60</a:t>
              </a:r>
            </a:p>
            <a:p>
              <a:r>
                <a:rPr lang="en-US" sz="2800" dirty="0"/>
                <a:t>mg/dL</a:t>
              </a:r>
            </a:p>
          </p:txBody>
        </p:sp>
      </p:grpSp>
    </p:spTree>
    <p:extLst>
      <p:ext uri="{BB962C8B-B14F-4D97-AF65-F5344CB8AC3E}">
        <p14:creationId xmlns:p14="http://schemas.microsoft.com/office/powerpoint/2010/main" val="242020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16" y="438572"/>
            <a:ext cx="8610162" cy="883169"/>
          </a:xfrm>
        </p:spPr>
        <p:txBody>
          <a:bodyPr>
            <a:normAutofit fontScale="90000"/>
          </a:bodyPr>
          <a:lstStyle/>
          <a:p>
            <a:pPr algn="l"/>
            <a:r>
              <a:rPr lang="en-US" i="1" dirty="0"/>
              <a:t>M406 Hyper/Hypoglycemia &amp; P608  Pediatric Hypoglycemia and Hyperglycemia</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a:effectLst>
            <a:outerShdw blurRad="50800" dist="50800" dir="5400000" algn="ctr" rotWithShape="0">
              <a:srgbClr val="000000">
                <a:alpha val="99000"/>
              </a:srgbClr>
            </a:outerShdw>
          </a:effectLst>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
        <p:nvSpPr>
          <p:cNvPr id="4" name="Rectangle 3">
            <a:extLst>
              <a:ext uri="{FF2B5EF4-FFF2-40B4-BE49-F238E27FC236}">
                <a16:creationId xmlns:a16="http://schemas.microsoft.com/office/drawing/2014/main" id="{F3A8E2EC-34E3-1768-FA62-B925AA681982}"/>
              </a:ext>
            </a:extLst>
          </p:cNvPr>
          <p:cNvSpPr/>
          <p:nvPr/>
        </p:nvSpPr>
        <p:spPr>
          <a:xfrm>
            <a:off x="4616497" y="2967335"/>
            <a:ext cx="2705869"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Use D10</a:t>
            </a:r>
          </a:p>
        </p:txBody>
      </p:sp>
      <p:pic>
        <p:nvPicPr>
          <p:cNvPr id="5122" name="Picture 2" descr="IV Fluid, 10% Dextrose Injection USP, - Penn Care, Inc.">
            <a:extLst>
              <a:ext uri="{FF2B5EF4-FFF2-40B4-BE49-F238E27FC236}">
                <a16:creationId xmlns:a16="http://schemas.microsoft.com/office/drawing/2014/main" id="{D73358D7-2AB6-6411-9B43-20183EC7C76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500" b="95875" l="9953" r="89100">
                        <a14:foregroundMark x1="19668" y1="80375" x2="19668" y2="80375"/>
                        <a14:foregroundMark x1="19905" y1="77000" x2="26540" y2="81500"/>
                        <a14:foregroundMark x1="42891" y1="84250" x2="45261" y2="86375"/>
                        <a14:foregroundMark x1="59716" y1="84250" x2="62796" y2="82875"/>
                        <a14:foregroundMark x1="58294" y1="87500" x2="61374" y2="87750"/>
                        <a14:foregroundMark x1="42654" y1="92875" x2="43365" y2="92500"/>
                        <a14:foregroundMark x1="42891" y1="95750" x2="45735" y2="95875"/>
                        <a14:foregroundMark x1="81043" y1="81625" x2="77014" y2="72000"/>
                        <a14:foregroundMark x1="80095" y1="71500" x2="80332" y2="81250"/>
                        <a14:foregroundMark x1="81991" y1="78125" x2="81991" y2="78125"/>
                        <a14:foregroundMark x1="82938" y1="78375" x2="82938" y2="78375"/>
                        <a14:foregroundMark x1="83886" y1="80250" x2="83886" y2="80250"/>
                        <a14:foregroundMark x1="85308" y1="81500" x2="85308" y2="81500"/>
                        <a14:foregroundMark x1="17062" y1="5750" x2="64455" y2="5125"/>
                        <a14:foregroundMark x1="64455" y1="5125" x2="40284" y2="10000"/>
                        <a14:foregroundMark x1="40284" y1="10000" x2="38863" y2="6375"/>
                        <a14:foregroundMark x1="22038" y1="3500" x2="48104" y2="3625"/>
                        <a14:foregroundMark x1="48104" y1="3625" x2="76303" y2="3500"/>
                        <a14:foregroundMark x1="76303" y1="3500" x2="81280" y2="3500"/>
                        <a14:foregroundMark x1="81280" y1="34750" x2="81280" y2="49875"/>
                        <a14:foregroundMark x1="81280" y1="49875" x2="81754" y2="50250"/>
                        <a14:foregroundMark x1="19194" y1="36000" x2="20379" y2="64125"/>
                        <a14:foregroundMark x1="20379" y1="64125" x2="21327" y2="63750"/>
                      </a14:backgroundRemoval>
                    </a14:imgEffect>
                  </a14:imgLayer>
                </a14:imgProps>
              </a:ext>
              <a:ext uri="{28A0092B-C50C-407E-A947-70E740481C1C}">
                <a14:useLocalDpi xmlns:a14="http://schemas.microsoft.com/office/drawing/2010/main" val="0"/>
              </a:ext>
            </a:extLst>
          </a:blip>
          <a:srcRect/>
          <a:stretch/>
        </p:blipFill>
        <p:spPr bwMode="auto">
          <a:xfrm>
            <a:off x="1522970" y="1863862"/>
            <a:ext cx="2014151" cy="381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1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M408 Restraint Protocol</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4" name="Picture 2" descr="XDcuff® Restraint Application - YouTube">
            <a:extLst>
              <a:ext uri="{FF2B5EF4-FFF2-40B4-BE49-F238E27FC236}">
                <a16:creationId xmlns:a16="http://schemas.microsoft.com/office/drawing/2014/main" id="{7E452BCD-7D7D-67C7-383C-55834443EF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433901" y="1471200"/>
            <a:ext cx="6276197" cy="3802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00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M408 Restraint Protocol</a:t>
            </a:r>
          </a:p>
        </p:txBody>
      </p:sp>
      <p:sp>
        <p:nvSpPr>
          <p:cNvPr id="4" name="Title 1">
            <a:extLst>
              <a:ext uri="{FF2B5EF4-FFF2-40B4-BE49-F238E27FC236}">
                <a16:creationId xmlns:a16="http://schemas.microsoft.com/office/drawing/2014/main" id="{FB77083D-2B3D-9C0F-A75F-2FFD2C1ED5B8}"/>
              </a:ext>
            </a:extLst>
          </p:cNvPr>
          <p:cNvSpPr txBox="1">
            <a:spLocks/>
          </p:cNvSpPr>
          <p:nvPr/>
        </p:nvSpPr>
        <p:spPr>
          <a:xfrm>
            <a:off x="748101" y="1138985"/>
            <a:ext cx="6276197" cy="642977"/>
          </a:xfrm>
          <a:prstGeom prst="rect">
            <a:avLst/>
          </a:prstGeom>
        </p:spPr>
        <p:txBody>
          <a:bodyPr vert="horz" lIns="91440" tIns="45720" rIns="91440" bIns="45720" rtlCol="0" anchor="t">
            <a:normAutofit/>
          </a:bodyPr>
          <a:lstStyle>
            <a:lvl1pPr algn="r" defTabSz="685800" rtl="0" eaLnBrk="1" latinLnBrk="0" hangingPunct="1">
              <a:lnSpc>
                <a:spcPct val="90000"/>
              </a:lnSpc>
              <a:spcBef>
                <a:spcPct val="0"/>
              </a:spcBef>
              <a:buNone/>
              <a:defRPr sz="3750" b="0" i="0" kern="1200" baseline="0">
                <a:solidFill>
                  <a:schemeClr val="tx1">
                    <a:lumMod val="85000"/>
                    <a:lumOff val="15000"/>
                  </a:schemeClr>
                </a:solidFill>
                <a:latin typeface="+mj-lt"/>
                <a:ea typeface="+mj-ea"/>
                <a:cs typeface="+mj-cs"/>
              </a:defRPr>
            </a:lvl1pPr>
          </a:lstStyle>
          <a:p>
            <a:pPr algn="l"/>
            <a:r>
              <a:rPr lang="en-US" i="1" dirty="0">
                <a:solidFill>
                  <a:srgbClr val="FF0000"/>
                </a:solidFill>
              </a:rPr>
              <a:t>Physical Restraints</a:t>
            </a:r>
          </a:p>
        </p:txBody>
      </p:sp>
      <p:pic>
        <p:nvPicPr>
          <p:cNvPr id="1026" name="Picture 2">
            <a:extLst>
              <a:ext uri="{FF2B5EF4-FFF2-40B4-BE49-F238E27FC236}">
                <a16:creationId xmlns:a16="http://schemas.microsoft.com/office/drawing/2014/main" id="{CE975FB9-29BD-A2A7-9A2B-62A575A31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538" y="1868895"/>
            <a:ext cx="2649196" cy="3992991"/>
          </a:xfrm>
          <a:prstGeom prst="rect">
            <a:avLst/>
          </a:prstGeom>
          <a:noFill/>
          <a:ln>
            <a:solidFill>
              <a:schemeClr val="accent1"/>
            </a:solid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C68B307-CFC2-A0A0-1714-83CAD2A5E23A}"/>
              </a:ext>
            </a:extLst>
          </p:cNvPr>
          <p:cNvSpPr txBox="1"/>
          <p:nvPr/>
        </p:nvSpPr>
        <p:spPr>
          <a:xfrm>
            <a:off x="4700789" y="2047741"/>
            <a:ext cx="4031087"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Easy to remove by EMS </a:t>
            </a:r>
          </a:p>
          <a:p>
            <a:pPr marL="285750" indent="-285750">
              <a:buFont typeface="Arial" panose="020B0604020202020204" pitchFamily="34" charset="0"/>
              <a:buChar char="•"/>
            </a:pPr>
            <a:r>
              <a:rPr lang="en-US" sz="2800" dirty="0"/>
              <a:t>Secured to stretcher</a:t>
            </a:r>
          </a:p>
          <a:p>
            <a:pPr marL="285750" indent="-285750">
              <a:buFont typeface="Arial" panose="020B0604020202020204" pitchFamily="34" charset="0"/>
              <a:buChar char="•"/>
            </a:pPr>
            <a:r>
              <a:rPr lang="en-US" sz="2800" dirty="0"/>
              <a:t>Handcuffs</a:t>
            </a:r>
          </a:p>
          <a:p>
            <a:pPr marL="285750" indent="-285750">
              <a:buFont typeface="Arial" panose="020B0604020202020204" pitchFamily="34" charset="0"/>
              <a:buChar char="•"/>
            </a:pPr>
            <a:r>
              <a:rPr lang="en-US" sz="2800" dirty="0"/>
              <a:t>Do </a:t>
            </a:r>
            <a:r>
              <a:rPr lang="en-US" sz="2800" b="1" u="sng" dirty="0"/>
              <a:t>NOT </a:t>
            </a:r>
            <a:r>
              <a:rPr lang="en-US" sz="2800" dirty="0"/>
              <a:t>transport face down</a:t>
            </a:r>
          </a:p>
          <a:p>
            <a:pPr marL="285750" indent="-285750">
              <a:buFont typeface="Arial" panose="020B0604020202020204" pitchFamily="34" charset="0"/>
              <a:buChar char="•"/>
            </a:pPr>
            <a:r>
              <a:rPr lang="en-US" sz="2800" dirty="0"/>
              <a:t>Monitor restrained extremities</a:t>
            </a:r>
          </a:p>
        </p:txBody>
      </p:sp>
    </p:spTree>
    <p:extLst>
      <p:ext uri="{BB962C8B-B14F-4D97-AF65-F5344CB8AC3E}">
        <p14:creationId xmlns:p14="http://schemas.microsoft.com/office/powerpoint/2010/main" val="1376734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M408 Restraint Protocol</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7170" name="Picture 2" descr="Midazolam (Versed) Injection, USP, 1mg/1mL, 5mL Vial | Emergency Medical  Products">
            <a:extLst>
              <a:ext uri="{FF2B5EF4-FFF2-40B4-BE49-F238E27FC236}">
                <a16:creationId xmlns:a16="http://schemas.microsoft.com/office/drawing/2014/main" id="{941637DF-B0AA-F117-ECC4-C0F513EFE0F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29" b="89216" l="7353" r="89706">
                        <a14:foregroundMark x1="46324" y1="15686" x2="46324" y2="15686"/>
                        <a14:foregroundMark x1="38971" y1="10458" x2="49265" y2="72876"/>
                        <a14:foregroundMark x1="22855" y1="31046" x2="31618" y2="68627"/>
                        <a14:foregroundMark x1="22743" y1="30564" x2="22855" y2="31046"/>
                        <a14:foregroundMark x1="20188" y1="19608" x2="20302" y2="20097"/>
                        <a14:foregroundMark x1="16912" y1="5556" x2="20188" y2="19608"/>
                        <a14:foregroundMark x1="31618" y1="68627" x2="74265" y2="87582"/>
                        <a14:foregroundMark x1="74265" y1="87582" x2="92647" y2="66667"/>
                        <a14:foregroundMark x1="92647" y1="66667" x2="57353" y2="17647"/>
                        <a14:foregroundMark x1="57353" y1="17647" x2="25000" y2="6536"/>
                        <a14:foregroundMark x1="25000" y1="6536" x2="22059" y2="6536"/>
                        <a14:foregroundMark x1="17647" y1="49673" x2="16176" y2="74837"/>
                        <a14:foregroundMark x1="16176" y1="74837" x2="37500" y2="77124"/>
                        <a14:foregroundMark x1="57353" y1="59150" x2="90441" y2="60131"/>
                        <a14:foregroundMark x1="81618" y1="5229" x2="20588" y2="6536"/>
                        <a14:foregroundMark x1="13971" y1="37582" x2="7353" y2="65033"/>
                        <a14:foregroundMark x1="7353" y1="65033" x2="14706" y2="81046"/>
                        <a14:backgroundMark x1="22794" y1="20261" x2="20588" y2="26797"/>
                        <a14:backgroundMark x1="22059" y1="26797" x2="20588" y2="30392"/>
                        <a14:backgroundMark x1="19118" y1="19608" x2="19118" y2="19608"/>
                        <a14:backgroundMark x1="19853" y1="20588" x2="19853" y2="20588"/>
                        <a14:backgroundMark x1="22794" y1="31046" x2="22794" y2="31046"/>
                      </a14:backgroundRemoval>
                    </a14:imgEffect>
                  </a14:imgLayer>
                </a14:imgProps>
              </a:ext>
              <a:ext uri="{28A0092B-C50C-407E-A947-70E740481C1C}">
                <a14:useLocalDpi xmlns:a14="http://schemas.microsoft.com/office/drawing/2010/main" val="0"/>
              </a:ext>
            </a:extLst>
          </a:blip>
          <a:srcRect/>
          <a:stretch>
            <a:fillRect/>
          </a:stretch>
        </p:blipFill>
        <p:spPr bwMode="auto">
          <a:xfrm>
            <a:off x="1156650" y="1845215"/>
            <a:ext cx="12954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ETAMINE – PuraGraft">
            <a:extLst>
              <a:ext uri="{FF2B5EF4-FFF2-40B4-BE49-F238E27FC236}">
                <a16:creationId xmlns:a16="http://schemas.microsoft.com/office/drawing/2014/main" id="{430DA27A-A44B-DD68-504C-A24434DE0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253" y="184521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4301CD-78C2-6FB9-2477-2B2F9995A71E}"/>
              </a:ext>
            </a:extLst>
          </p:cNvPr>
          <p:cNvSpPr/>
          <p:nvPr/>
        </p:nvSpPr>
        <p:spPr>
          <a:xfrm>
            <a:off x="406393" y="4702715"/>
            <a:ext cx="3036089"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10 mg IM</a:t>
            </a:r>
          </a:p>
        </p:txBody>
      </p:sp>
      <p:sp>
        <p:nvSpPr>
          <p:cNvPr id="5" name="Rectangle 4">
            <a:extLst>
              <a:ext uri="{FF2B5EF4-FFF2-40B4-BE49-F238E27FC236}">
                <a16:creationId xmlns:a16="http://schemas.microsoft.com/office/drawing/2014/main" id="{9DC97E2E-4CC5-0F9C-2843-4AE7D0463D77}"/>
              </a:ext>
            </a:extLst>
          </p:cNvPr>
          <p:cNvSpPr/>
          <p:nvPr/>
        </p:nvSpPr>
        <p:spPr>
          <a:xfrm>
            <a:off x="4727553" y="4702715"/>
            <a:ext cx="3709350"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4 mg/kg IM</a:t>
            </a:r>
          </a:p>
        </p:txBody>
      </p:sp>
      <p:sp>
        <p:nvSpPr>
          <p:cNvPr id="6" name="Rectangle 5">
            <a:extLst>
              <a:ext uri="{FF2B5EF4-FFF2-40B4-BE49-F238E27FC236}">
                <a16:creationId xmlns:a16="http://schemas.microsoft.com/office/drawing/2014/main" id="{493D72D9-C327-9BBC-9551-1D2E21D542BC}"/>
              </a:ext>
            </a:extLst>
          </p:cNvPr>
          <p:cNvSpPr/>
          <p:nvPr/>
        </p:nvSpPr>
        <p:spPr>
          <a:xfrm>
            <a:off x="3651616" y="2934979"/>
            <a:ext cx="1075937"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rPr>
              <a:t>OR</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8343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E4D2369B-2112-405C-AE8F-2B407DEC944C}"/>
              </a:ext>
            </a:extLst>
          </p:cNvPr>
          <p:cNvSpPr txBox="1">
            <a:spLocks/>
          </p:cNvSpPr>
          <p:nvPr/>
        </p:nvSpPr>
        <p:spPr>
          <a:xfrm>
            <a:off x="732445" y="1779270"/>
            <a:ext cx="7993743" cy="2960370"/>
          </a:xfrm>
          <a:prstGeom prst="rect">
            <a:avLst/>
          </a:prstGeom>
          <a:solidFill>
            <a:srgbClr val="213769"/>
          </a:solidFill>
          <a:ln w="28575">
            <a:solidFill>
              <a:schemeClr val="tx1">
                <a:lumMod val="50000"/>
              </a:schemeClr>
            </a:solidFill>
          </a:ln>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00000"/>
              </a:lnSpc>
            </a:pPr>
            <a:br>
              <a:rPr lang="en-US" sz="3600" dirty="0">
                <a:solidFill>
                  <a:schemeClr val="bg1"/>
                </a:solidFill>
              </a:rPr>
            </a:br>
            <a:endParaRPr lang="en-US" sz="3600" dirty="0">
              <a:solidFill>
                <a:schemeClr val="bg1"/>
              </a:solidFill>
            </a:endParaRPr>
          </a:p>
        </p:txBody>
      </p:sp>
      <p:sp>
        <p:nvSpPr>
          <p:cNvPr id="3" name="TextBox 2">
            <a:extLst>
              <a:ext uri="{FF2B5EF4-FFF2-40B4-BE49-F238E27FC236}">
                <a16:creationId xmlns:a16="http://schemas.microsoft.com/office/drawing/2014/main" id="{9CF04022-9E4C-A72B-1582-727025B0D87F}"/>
              </a:ext>
            </a:extLst>
          </p:cNvPr>
          <p:cNvSpPr txBox="1"/>
          <p:nvPr/>
        </p:nvSpPr>
        <p:spPr>
          <a:xfrm>
            <a:off x="1111046" y="2280682"/>
            <a:ext cx="7300509" cy="1754326"/>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white"/>
                </a:solidFill>
                <a:effectLst/>
                <a:uLnTx/>
                <a:uFillTx/>
                <a:latin typeface="Franklin Gothic Medium"/>
                <a:ea typeface="+mn-ea"/>
                <a:cs typeface="+mn-cs"/>
              </a:rPr>
              <a:t>ALL</a:t>
            </a:r>
            <a:r>
              <a:rPr kumimoji="0" lang="en-US" sz="3600" b="0" i="0" u="none" strike="noStrike" kern="1200" cap="none" spc="0" normalizeH="0" baseline="0" noProof="0" dirty="0">
                <a:ln>
                  <a:noFill/>
                </a:ln>
                <a:solidFill>
                  <a:prstClr val="white"/>
                </a:solidFill>
                <a:effectLst/>
                <a:uLnTx/>
                <a:uFillTx/>
                <a:latin typeface="Franklin Gothic Medium"/>
                <a:ea typeface="+mn-ea"/>
                <a:cs typeface="+mn-cs"/>
              </a:rPr>
              <a:t> EMS providers shall be responsible to read and review each protocol and policy in its entirety</a:t>
            </a:r>
            <a:endParaRPr lang="en-US" dirty="0"/>
          </a:p>
        </p:txBody>
      </p:sp>
    </p:spTree>
    <p:extLst>
      <p:ext uri="{BB962C8B-B14F-4D97-AF65-F5344CB8AC3E}">
        <p14:creationId xmlns:p14="http://schemas.microsoft.com/office/powerpoint/2010/main" val="154241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M408 Restraint Protocol</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2AEC292B-6F32-4EF0-8510-0F251B71C441}"/>
              </a:ext>
            </a:extLst>
          </p:cNvPr>
          <p:cNvPicPr>
            <a:picLocks noChangeAspect="1"/>
          </p:cNvPicPr>
          <p:nvPr/>
        </p:nvPicPr>
        <p:blipFill>
          <a:blip r:embed="rId3"/>
          <a:stretch>
            <a:fillRect/>
          </a:stretch>
        </p:blipFill>
        <p:spPr>
          <a:xfrm>
            <a:off x="1524000" y="2000250"/>
            <a:ext cx="6096000" cy="2857500"/>
          </a:xfrm>
          <a:prstGeom prst="rect">
            <a:avLst/>
          </a:prstGeom>
        </p:spPr>
      </p:pic>
    </p:spTree>
    <p:extLst>
      <p:ext uri="{BB962C8B-B14F-4D97-AF65-F5344CB8AC3E}">
        <p14:creationId xmlns:p14="http://schemas.microsoft.com/office/powerpoint/2010/main" val="1644751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M408 Restraint Protocol</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1026" name="Picture 2" descr="Tenn. EMS agency aids Physio-Control with cardiac monitor study">
            <a:extLst>
              <a:ext uri="{FF2B5EF4-FFF2-40B4-BE49-F238E27FC236}">
                <a16:creationId xmlns:a16="http://schemas.microsoft.com/office/drawing/2014/main" id="{3726C84F-E0E2-7A72-5032-579A888CEB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42" b="92742" l="7000" r="93667">
                        <a14:foregroundMark x1="26000" y1="22581" x2="16000" y2="47177"/>
                        <a14:foregroundMark x1="16000" y1="47177" x2="23667" y2="21371"/>
                        <a14:foregroundMark x1="18667" y1="48790" x2="19000" y2="49194"/>
                        <a14:foregroundMark x1="18667" y1="45161" x2="25000" y2="64919"/>
                        <a14:foregroundMark x1="25000" y1="64919" x2="16333" y2="45968"/>
                        <a14:foregroundMark x1="16333" y1="45968" x2="16333" y2="45968"/>
                        <a14:foregroundMark x1="73000" y1="21371" x2="72333" y2="61694"/>
                        <a14:foregroundMark x1="72333" y1="61694" x2="82000" y2="86290"/>
                        <a14:foregroundMark x1="82000" y1="86290" x2="86667" y2="45565"/>
                        <a14:foregroundMark x1="86667" y1="45565" x2="79000" y2="20161"/>
                        <a14:foregroundMark x1="79000" y1="20161" x2="73667" y2="19758"/>
                        <a14:foregroundMark x1="13333" y1="83065" x2="39000" y2="98790"/>
                        <a14:foregroundMark x1="39000" y1="98790" x2="91333" y2="90726"/>
                        <a14:foregroundMark x1="91333" y1="90726" x2="9667" y2="81452"/>
                        <a14:foregroundMark x1="27667" y1="16129" x2="51000" y2="4032"/>
                        <a14:foregroundMark x1="51000" y1="4032" x2="74000" y2="6048"/>
                        <a14:foregroundMark x1="74000" y1="6048" x2="62333" y2="25403"/>
                        <a14:foregroundMark x1="62333" y1="25403" x2="26333" y2="17339"/>
                        <a14:foregroundMark x1="11667" y1="30242" x2="6333" y2="54435"/>
                        <a14:foregroundMark x1="6333" y1="54435" x2="7000" y2="79032"/>
                        <a14:foregroundMark x1="7000" y1="79032" x2="13333" y2="87500"/>
                        <a14:foregroundMark x1="88333" y1="31855" x2="85333" y2="31452"/>
                        <a14:foregroundMark x1="83333" y1="25806" x2="88667" y2="27823"/>
                        <a14:foregroundMark x1="72333" y1="21371" x2="72333" y2="22984"/>
                        <a14:foregroundMark x1="78000" y1="47581" x2="74667" y2="68145"/>
                        <a14:foregroundMark x1="74667" y1="68145" x2="79333" y2="47581"/>
                        <a14:foregroundMark x1="79333" y1="47581" x2="78333" y2="47177"/>
                        <a14:foregroundMark x1="83000" y1="46774" x2="78667" y2="41935"/>
                        <a14:foregroundMark x1="80000" y1="20565" x2="79667" y2="18952"/>
                        <a14:foregroundMark x1="90000" y1="22177" x2="86333" y2="89919"/>
                        <a14:foregroundMark x1="86333" y1="89919" x2="95000" y2="50806"/>
                        <a14:foregroundMark x1="95000" y1="50806" x2="93667" y2="25000"/>
                        <a14:foregroundMark x1="93667" y1="25000" x2="89000" y2="19758"/>
                        <a14:foregroundMark x1="82000" y1="18548" x2="80333" y2="20968"/>
                        <a14:foregroundMark x1="83333" y1="20968" x2="82000" y2="24194"/>
                        <a14:foregroundMark x1="86000" y1="92742" x2="81333" y2="91129"/>
                      </a14:backgroundRemoval>
                    </a14:imgEffect>
                  </a14:imgLayer>
                </a14:imgProps>
              </a:ext>
              <a:ext uri="{28A0092B-C50C-407E-A947-70E740481C1C}">
                <a14:useLocalDpi xmlns:a14="http://schemas.microsoft.com/office/drawing/2010/main"/>
              </a:ext>
            </a:extLst>
          </a:blip>
          <a:srcRect/>
          <a:stretch>
            <a:fillRect/>
          </a:stretch>
        </p:blipFill>
        <p:spPr bwMode="auto">
          <a:xfrm>
            <a:off x="970006" y="1654775"/>
            <a:ext cx="28575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pak 15 SPO2 Probe | Physio Control | Coast Biomedical Equipment">
            <a:extLst>
              <a:ext uri="{FF2B5EF4-FFF2-40B4-BE49-F238E27FC236}">
                <a16:creationId xmlns:a16="http://schemas.microsoft.com/office/drawing/2014/main" id="{6ACFDEAA-A455-093C-1FFB-1D339BA71BDA}"/>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5167" b="94500" l="10000" r="90000">
                        <a14:foregroundMark x1="35833" y1="7167" x2="59333" y2="14500"/>
                        <a14:foregroundMark x1="59333" y1="14500" x2="38500" y2="5167"/>
                        <a14:foregroundMark x1="38500" y1="5167" x2="38500" y2="5167"/>
                        <a14:foregroundMark x1="74500" y1="88833" x2="76167" y2="87833"/>
                        <a14:foregroundMark x1="79333" y1="89333" x2="77167" y2="89333"/>
                        <a14:foregroundMark x1="28500" y1="89333" x2="29000" y2="88833"/>
                        <a14:foregroundMark x1="17000" y1="89833" x2="15500" y2="91333"/>
                        <a14:foregroundMark x1="31167" y1="92500" x2="29000" y2="92500"/>
                        <a14:foregroundMark x1="75000" y1="93500" x2="79833" y2="94500"/>
                      </a14:backgroundRemoval>
                    </a14:imgEffect>
                  </a14:imgLayer>
                </a14:imgProps>
              </a:ext>
              <a:ext uri="{28A0092B-C50C-407E-A947-70E740481C1C}">
                <a14:useLocalDpi xmlns:a14="http://schemas.microsoft.com/office/drawing/2010/main"/>
              </a:ext>
            </a:extLst>
          </a:blip>
          <a:srcRect/>
          <a:stretch>
            <a:fillRect/>
          </a:stretch>
        </p:blipFill>
        <p:spPr bwMode="auto">
          <a:xfrm>
            <a:off x="3768811" y="3163905"/>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tronic MITG 009818 - McKesson Medical-Surgical">
            <a:extLst>
              <a:ext uri="{FF2B5EF4-FFF2-40B4-BE49-F238E27FC236}">
                <a16:creationId xmlns:a16="http://schemas.microsoft.com/office/drawing/2014/main" id="{CFECCB4F-C71C-9328-08B1-63238E8C0C27}"/>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9750" b="91900" l="10000" r="90000">
                        <a14:foregroundMark x1="29000" y1="9750" x2="57250" y2="10300"/>
                        <a14:foregroundMark x1="34750" y1="14450" x2="58500" y2="15100"/>
                        <a14:foregroundMark x1="58500" y1="15100" x2="60900" y2="16050"/>
                        <a14:foregroundMark x1="37900" y1="88250" x2="58550" y2="89550"/>
                        <a14:foregroundMark x1="58550" y1="89550" x2="58800" y2="89300"/>
                        <a14:foregroundMark x1="39450" y1="91900" x2="56200" y2="91350"/>
                      </a14:backgroundRemoval>
                    </a14:imgEffect>
                  </a14:imgLayer>
                </a14:imgProps>
              </a:ext>
              <a:ext uri="{28A0092B-C50C-407E-A947-70E740481C1C}">
                <a14:useLocalDpi xmlns:a14="http://schemas.microsoft.com/office/drawing/2010/main"/>
              </a:ext>
            </a:extLst>
          </a:blip>
          <a:srcRect/>
          <a:stretch>
            <a:fillRect/>
          </a:stretch>
        </p:blipFill>
        <p:spPr bwMode="auto">
          <a:xfrm>
            <a:off x="6013621" y="1275935"/>
            <a:ext cx="2362201"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29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29" y="409075"/>
            <a:ext cx="8266469" cy="642977"/>
          </a:xfrm>
        </p:spPr>
        <p:txBody>
          <a:bodyPr>
            <a:noAutofit/>
          </a:bodyPr>
          <a:lstStyle/>
          <a:p>
            <a:pPr algn="l"/>
            <a:r>
              <a:rPr lang="en-US" i="1" dirty="0"/>
              <a:t>M409 Allergic Reaction - Anaphylaxis</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8194" name="Picture 2" descr="Epinephrine Certification Course - Hawk Ventures">
            <a:extLst>
              <a:ext uri="{FF2B5EF4-FFF2-40B4-BE49-F238E27FC236}">
                <a16:creationId xmlns:a16="http://schemas.microsoft.com/office/drawing/2014/main" id="{CAA6EF5C-1D4A-1E92-090D-491FE6C55B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78313" y="2023353"/>
            <a:ext cx="5987374" cy="244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0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086" y="438571"/>
            <a:ext cx="6276197" cy="692137"/>
          </a:xfrm>
        </p:spPr>
        <p:txBody>
          <a:bodyPr>
            <a:normAutofit/>
          </a:bodyPr>
          <a:lstStyle/>
          <a:p>
            <a:pPr algn="l"/>
            <a:r>
              <a:rPr lang="en-US" i="1" dirty="0"/>
              <a:t>M418 Hyperkalemia</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1026" name="Picture 2" descr="Young Man's Mysterious Weakness Reveals Life-Threatening Condition - JEMS:  EMS, Emergency Medical Services - Training, Paramedic, EMT News">
            <a:extLst>
              <a:ext uri="{FF2B5EF4-FFF2-40B4-BE49-F238E27FC236}">
                <a16:creationId xmlns:a16="http://schemas.microsoft.com/office/drawing/2014/main" id="{93B237E2-CE34-F70E-1A9C-49FDD057B59D}"/>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90832" y="1366867"/>
            <a:ext cx="7525265" cy="4144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DFA1785-0BFE-6A86-7FE1-273C96BBA2EA}"/>
              </a:ext>
            </a:extLst>
          </p:cNvPr>
          <p:cNvSpPr txBox="1"/>
          <p:nvPr/>
        </p:nvSpPr>
        <p:spPr>
          <a:xfrm>
            <a:off x="1112108" y="2360141"/>
            <a:ext cx="6647935"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t>REMOVED</a:t>
            </a:r>
            <a:r>
              <a:rPr lang="en-US" sz="3200" dirty="0"/>
              <a:t> calcium should be withheld in patients taking digoxin</a:t>
            </a:r>
          </a:p>
          <a:p>
            <a:pPr marL="285750" indent="-285750">
              <a:buFont typeface="Arial" panose="020B0604020202020204" pitchFamily="34" charset="0"/>
              <a:buChar char="•"/>
            </a:pPr>
            <a:r>
              <a:rPr lang="en-US" sz="3200" dirty="0"/>
              <a:t>Calcium dose in notes</a:t>
            </a:r>
          </a:p>
        </p:txBody>
      </p:sp>
    </p:spTree>
    <p:extLst>
      <p:ext uri="{BB962C8B-B14F-4D97-AF65-F5344CB8AC3E}">
        <p14:creationId xmlns:p14="http://schemas.microsoft.com/office/powerpoint/2010/main" val="397805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22" y="389411"/>
            <a:ext cx="4762029" cy="701970"/>
          </a:xfrm>
        </p:spPr>
        <p:txBody>
          <a:bodyPr>
            <a:normAutofit/>
          </a:bodyPr>
          <a:lstStyle/>
          <a:p>
            <a:pPr algn="l"/>
            <a:r>
              <a:rPr lang="en-US" i="1" dirty="0"/>
              <a:t>M419 Sepsis</a:t>
            </a:r>
          </a:p>
        </p:txBody>
      </p:sp>
      <p:cxnSp>
        <p:nvCxnSpPr>
          <p:cNvPr id="6" name="Straight Connector 5">
            <a:extLst>
              <a:ext uri="{FF2B5EF4-FFF2-40B4-BE49-F238E27FC236}">
                <a16:creationId xmlns:a16="http://schemas.microsoft.com/office/drawing/2014/main" id="{843AC346-46CD-41DD-92C3-F8387CB29246}"/>
              </a:ext>
            </a:extLst>
          </p:cNvPr>
          <p:cNvCxnSpPr/>
          <p:nvPr/>
        </p:nvCxnSpPr>
        <p:spPr>
          <a:xfrm>
            <a:off x="-256967" y="513297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descr="Recognizing Pediatric Sepsis with CHART Mnemonic - JEMS: EMS, Emergency  Medical Services - Training, Paramedic, EMT News">
            <a:extLst>
              <a:ext uri="{FF2B5EF4-FFF2-40B4-BE49-F238E27FC236}">
                <a16:creationId xmlns:a16="http://schemas.microsoft.com/office/drawing/2014/main" id="{5A7949DF-A35C-C370-1691-0914E79C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03" y="1714502"/>
            <a:ext cx="4854935" cy="3249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69B403-BBE7-6E27-8370-5F284B789499}"/>
              </a:ext>
            </a:extLst>
          </p:cNvPr>
          <p:cNvSpPr txBox="1"/>
          <p:nvPr/>
        </p:nvSpPr>
        <p:spPr>
          <a:xfrm>
            <a:off x="6067168" y="1878227"/>
            <a:ext cx="2681416" cy="2677656"/>
          </a:xfrm>
          <a:prstGeom prst="rect">
            <a:avLst/>
          </a:prstGeom>
          <a:noFill/>
        </p:spPr>
        <p:txBody>
          <a:bodyPr wrap="square" rtlCol="0">
            <a:spAutoFit/>
          </a:bodyPr>
          <a:lstStyle/>
          <a:p>
            <a:r>
              <a:rPr lang="en-US" sz="2800" dirty="0"/>
              <a:t>Fluid change</a:t>
            </a:r>
          </a:p>
          <a:p>
            <a:endParaRPr lang="en-US" sz="2800" dirty="0"/>
          </a:p>
          <a:p>
            <a:r>
              <a:rPr lang="en-US" sz="2800" dirty="0">
                <a:solidFill>
                  <a:srgbClr val="FF0000"/>
                </a:solidFill>
              </a:rPr>
              <a:t>Pediatric</a:t>
            </a:r>
            <a:r>
              <a:rPr lang="en-US" sz="2800" dirty="0"/>
              <a:t> </a:t>
            </a:r>
          </a:p>
          <a:p>
            <a:pPr marL="285750" indent="-285750">
              <a:buFont typeface="Arial" panose="020B0604020202020204" pitchFamily="34" charset="0"/>
              <a:buChar char="•"/>
            </a:pPr>
            <a:r>
              <a:rPr lang="en-US" sz="2800" dirty="0"/>
              <a:t>20mL/kg</a:t>
            </a:r>
          </a:p>
          <a:p>
            <a:pPr marL="285750" indent="-285750">
              <a:buFont typeface="Arial" panose="020B0604020202020204" pitchFamily="34" charset="0"/>
              <a:buChar char="•"/>
            </a:pPr>
            <a:r>
              <a:rPr lang="en-US" sz="2800" dirty="0"/>
              <a:t>May repeat up to 3 times</a:t>
            </a:r>
          </a:p>
        </p:txBody>
      </p:sp>
    </p:spTree>
    <p:extLst>
      <p:ext uri="{BB962C8B-B14F-4D97-AF65-F5344CB8AC3E}">
        <p14:creationId xmlns:p14="http://schemas.microsoft.com/office/powerpoint/2010/main" val="606715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22" y="389411"/>
            <a:ext cx="4762029" cy="701970"/>
          </a:xfrm>
        </p:spPr>
        <p:txBody>
          <a:bodyPr>
            <a:normAutofit/>
          </a:bodyPr>
          <a:lstStyle/>
          <a:p>
            <a:pPr algn="l"/>
            <a:r>
              <a:rPr lang="en-US" i="1" dirty="0"/>
              <a:t>M419 Sepsis</a:t>
            </a:r>
          </a:p>
        </p:txBody>
      </p:sp>
      <p:cxnSp>
        <p:nvCxnSpPr>
          <p:cNvPr id="6" name="Straight Connector 5">
            <a:extLst>
              <a:ext uri="{FF2B5EF4-FFF2-40B4-BE49-F238E27FC236}">
                <a16:creationId xmlns:a16="http://schemas.microsoft.com/office/drawing/2014/main" id="{843AC346-46CD-41DD-92C3-F8387CB29246}"/>
              </a:ext>
            </a:extLst>
          </p:cNvPr>
          <p:cNvCxnSpPr/>
          <p:nvPr/>
        </p:nvCxnSpPr>
        <p:spPr>
          <a:xfrm>
            <a:off x="-256967" y="513297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2D86540-C44F-7F4E-6467-CC96F41F8764}"/>
              </a:ext>
            </a:extLst>
          </p:cNvPr>
          <p:cNvSpPr txBox="1"/>
          <p:nvPr/>
        </p:nvSpPr>
        <p:spPr>
          <a:xfrm>
            <a:off x="6252014" y="2274838"/>
            <a:ext cx="1941383" cy="2308324"/>
          </a:xfrm>
          <a:prstGeom prst="rect">
            <a:avLst/>
          </a:prstGeom>
          <a:noFill/>
        </p:spPr>
        <p:txBody>
          <a:bodyPr wrap="square" rtlCol="0">
            <a:spAutoFit/>
          </a:bodyPr>
          <a:lstStyle/>
          <a:p>
            <a:pPr algn="ctr"/>
            <a:r>
              <a:rPr lang="en-US" sz="4800" dirty="0">
                <a:solidFill>
                  <a:srgbClr val="FF0000"/>
                </a:solidFill>
              </a:rPr>
              <a:t>Push Dose Epi</a:t>
            </a:r>
          </a:p>
        </p:txBody>
      </p:sp>
      <p:pic>
        <p:nvPicPr>
          <p:cNvPr id="3074" name="Picture 2" descr="Recognizing Pediatric Sepsis with CHART Mnemonic - JEMS: EMS, Emergency  Medical Services - Training, Paramedic, EMT News">
            <a:extLst>
              <a:ext uri="{FF2B5EF4-FFF2-40B4-BE49-F238E27FC236}">
                <a16:creationId xmlns:a16="http://schemas.microsoft.com/office/drawing/2014/main" id="{5A7949DF-A35C-C370-1691-0914E79CD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03" y="1952496"/>
            <a:ext cx="4854935" cy="324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47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29" y="389411"/>
            <a:ext cx="3729642" cy="682306"/>
          </a:xfrm>
        </p:spPr>
        <p:txBody>
          <a:bodyPr/>
          <a:lstStyle/>
          <a:p>
            <a:pPr algn="l"/>
            <a:r>
              <a:rPr lang="en-US" i="1" dirty="0"/>
              <a:t>M421 Fever</a:t>
            </a:r>
          </a:p>
        </p:txBody>
      </p:sp>
      <p:pic>
        <p:nvPicPr>
          <p:cNvPr id="4" name="Picture 3">
            <a:extLst>
              <a:ext uri="{FF2B5EF4-FFF2-40B4-BE49-F238E27FC236}">
                <a16:creationId xmlns:a16="http://schemas.microsoft.com/office/drawing/2014/main" id="{B5DACA43-8751-6143-E40F-876F8A8B3C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041"/>
          <a:stretch/>
        </p:blipFill>
        <p:spPr>
          <a:xfrm>
            <a:off x="411811" y="1173893"/>
            <a:ext cx="8320377" cy="4636358"/>
          </a:xfrm>
          <a:prstGeom prst="rect">
            <a:avLst/>
          </a:prstGeom>
        </p:spPr>
      </p:pic>
    </p:spTree>
    <p:extLst>
      <p:ext uri="{BB962C8B-B14F-4D97-AF65-F5344CB8AC3E}">
        <p14:creationId xmlns:p14="http://schemas.microsoft.com/office/powerpoint/2010/main" val="1788207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96" y="379579"/>
            <a:ext cx="5184505" cy="741300"/>
          </a:xfrm>
        </p:spPr>
        <p:txBody>
          <a:bodyPr/>
          <a:lstStyle/>
          <a:p>
            <a:pPr algn="l"/>
            <a:r>
              <a:rPr lang="en-US" i="1" dirty="0"/>
              <a:t>S502 Major Burns</a:t>
            </a:r>
          </a:p>
        </p:txBody>
      </p:sp>
      <p:pic>
        <p:nvPicPr>
          <p:cNvPr id="4" name="Picture 3">
            <a:extLst>
              <a:ext uri="{FF2B5EF4-FFF2-40B4-BE49-F238E27FC236}">
                <a16:creationId xmlns:a16="http://schemas.microsoft.com/office/drawing/2014/main" id="{89614117-B01F-BC00-8299-24A1F874CB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860"/>
          <a:stretch/>
        </p:blipFill>
        <p:spPr>
          <a:xfrm>
            <a:off x="0" y="2088292"/>
            <a:ext cx="9144000" cy="2733219"/>
          </a:xfrm>
          <a:prstGeom prst="rect">
            <a:avLst/>
          </a:prstGeom>
        </p:spPr>
      </p:pic>
    </p:spTree>
    <p:extLst>
      <p:ext uri="{BB962C8B-B14F-4D97-AF65-F5344CB8AC3E}">
        <p14:creationId xmlns:p14="http://schemas.microsoft.com/office/powerpoint/2010/main" val="2006314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8" y="399243"/>
            <a:ext cx="7151268" cy="672474"/>
          </a:xfrm>
        </p:spPr>
        <p:txBody>
          <a:bodyPr>
            <a:normAutofit fontScale="90000"/>
          </a:bodyPr>
          <a:lstStyle/>
          <a:p>
            <a:pPr algn="l"/>
            <a:r>
              <a:rPr lang="en-US" i="1" dirty="0"/>
              <a:t>S505 Prehospital Pain Management</a:t>
            </a:r>
          </a:p>
        </p:txBody>
      </p:sp>
      <p:pic>
        <p:nvPicPr>
          <p:cNvPr id="3" name="Picture 6" descr="KETAMINE – PuraGraft">
            <a:extLst>
              <a:ext uri="{FF2B5EF4-FFF2-40B4-BE49-F238E27FC236}">
                <a16:creationId xmlns:a16="http://schemas.microsoft.com/office/drawing/2014/main" id="{5E2E1589-BAA8-0CAC-8652-36783C5590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0449" y="139063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0A332B-9197-8CCC-8C56-322871C108BE}"/>
              </a:ext>
            </a:extLst>
          </p:cNvPr>
          <p:cNvPicPr>
            <a:picLocks noChangeAspect="1"/>
          </p:cNvPicPr>
          <p:nvPr/>
        </p:nvPicPr>
        <p:blipFill>
          <a:blip r:embed="rId4"/>
          <a:stretch>
            <a:fillRect/>
          </a:stretch>
        </p:blipFill>
        <p:spPr>
          <a:xfrm>
            <a:off x="1870620" y="1531263"/>
            <a:ext cx="7144747" cy="1657581"/>
          </a:xfrm>
          <a:prstGeom prst="rect">
            <a:avLst/>
          </a:prstGeom>
        </p:spPr>
      </p:pic>
      <p:graphicFrame>
        <p:nvGraphicFramePr>
          <p:cNvPr id="4" name="Table 3">
            <a:extLst>
              <a:ext uri="{FF2B5EF4-FFF2-40B4-BE49-F238E27FC236}">
                <a16:creationId xmlns:a16="http://schemas.microsoft.com/office/drawing/2014/main" id="{29B3FB08-D5D1-F17C-5E27-E83EDD1853E2}"/>
              </a:ext>
            </a:extLst>
          </p:cNvPr>
          <p:cNvGraphicFramePr>
            <a:graphicFrameLocks noGrp="1"/>
          </p:cNvGraphicFramePr>
          <p:nvPr>
            <p:extLst>
              <p:ext uri="{D42A27DB-BD31-4B8C-83A1-F6EECF244321}">
                <p14:modId xmlns:p14="http://schemas.microsoft.com/office/powerpoint/2010/main" val="1963068985"/>
              </p:ext>
            </p:extLst>
          </p:nvPr>
        </p:nvGraphicFramePr>
        <p:xfrm>
          <a:off x="2163651" y="3476585"/>
          <a:ext cx="6735650" cy="2462184"/>
        </p:xfrm>
        <a:graphic>
          <a:graphicData uri="http://schemas.openxmlformats.org/drawingml/2006/table">
            <a:tbl>
              <a:tblPr firstRow="1" firstCol="1" bandRow="1"/>
              <a:tblGrid>
                <a:gridCol w="959685">
                  <a:extLst>
                    <a:ext uri="{9D8B030D-6E8A-4147-A177-3AD203B41FA5}">
                      <a16:colId xmlns:a16="http://schemas.microsoft.com/office/drawing/2014/main" val="1948416564"/>
                    </a:ext>
                  </a:extLst>
                </a:gridCol>
                <a:gridCol w="816848">
                  <a:extLst>
                    <a:ext uri="{9D8B030D-6E8A-4147-A177-3AD203B41FA5}">
                      <a16:colId xmlns:a16="http://schemas.microsoft.com/office/drawing/2014/main" val="318958052"/>
                    </a:ext>
                  </a:extLst>
                </a:gridCol>
                <a:gridCol w="1205186">
                  <a:extLst>
                    <a:ext uri="{9D8B030D-6E8A-4147-A177-3AD203B41FA5}">
                      <a16:colId xmlns:a16="http://schemas.microsoft.com/office/drawing/2014/main" val="342863535"/>
                    </a:ext>
                  </a:extLst>
                </a:gridCol>
                <a:gridCol w="1285531">
                  <a:extLst>
                    <a:ext uri="{9D8B030D-6E8A-4147-A177-3AD203B41FA5}">
                      <a16:colId xmlns:a16="http://schemas.microsoft.com/office/drawing/2014/main" val="2805084034"/>
                    </a:ext>
                  </a:extLst>
                </a:gridCol>
                <a:gridCol w="1124840">
                  <a:extLst>
                    <a:ext uri="{9D8B030D-6E8A-4147-A177-3AD203B41FA5}">
                      <a16:colId xmlns:a16="http://schemas.microsoft.com/office/drawing/2014/main" val="1720563277"/>
                    </a:ext>
                  </a:extLst>
                </a:gridCol>
                <a:gridCol w="1343560">
                  <a:extLst>
                    <a:ext uri="{9D8B030D-6E8A-4147-A177-3AD203B41FA5}">
                      <a16:colId xmlns:a16="http://schemas.microsoft.com/office/drawing/2014/main" val="3959978094"/>
                    </a:ext>
                  </a:extLst>
                </a:gridCol>
              </a:tblGrid>
              <a:tr h="364806">
                <a:tc gridSpan="6">
                  <a:txBody>
                    <a:bodyPr/>
                    <a:lstStyle/>
                    <a:p>
                      <a:pPr marL="0" marR="0" algn="ctr">
                        <a:lnSpc>
                          <a:spcPct val="107000"/>
                        </a:lnSpc>
                        <a:spcBef>
                          <a:spcPts val="0"/>
                        </a:spcBef>
                        <a:spcAft>
                          <a:spcPts val="0"/>
                        </a:spcAft>
                      </a:pPr>
                      <a:r>
                        <a:rPr lang="en-US" sz="1800" b="1" kern="50" dirty="0">
                          <a:effectLst/>
                          <a:latin typeface="Times New Roman" panose="02020603050405020304" pitchFamily="18" charset="0"/>
                          <a:ea typeface="Times New Roman" panose="02020603050405020304" pitchFamily="18" charset="0"/>
                          <a:cs typeface="Times New Roman" panose="02020603050405020304" pitchFamily="18" charset="0"/>
                        </a:rPr>
                        <a:t>KETAMINE </a:t>
                      </a:r>
                      <a:r>
                        <a:rPr lang="en-US" sz="1800" b="1" kern="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PAIN</a:t>
                      </a:r>
                      <a:r>
                        <a:rPr lang="en-US" sz="1800" b="1" kern="50" dirty="0">
                          <a:effectLst/>
                          <a:latin typeface="Times New Roman" panose="02020603050405020304" pitchFamily="18" charset="0"/>
                          <a:ea typeface="Times New Roman" panose="02020603050405020304" pitchFamily="18" charset="0"/>
                          <a:cs typeface="Times New Roman" panose="02020603050405020304" pitchFamily="18" charset="0"/>
                        </a:rPr>
                        <a:t> DOSING</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2106325"/>
                  </a:ext>
                </a:extLst>
              </a:tr>
              <a:tr h="259532">
                <a:tc>
                  <a:txBody>
                    <a:bodyPr/>
                    <a:lstStyle/>
                    <a:p>
                      <a:pPr marL="0" marR="0" algn="ctr">
                        <a:lnSpc>
                          <a:spcPct val="107000"/>
                        </a:lnSpc>
                        <a:spcBef>
                          <a:spcPts val="0"/>
                        </a:spcBef>
                        <a:spcAft>
                          <a:spcPts val="0"/>
                        </a:spcAft>
                      </a:pPr>
                      <a:r>
                        <a:rPr lang="en-US" sz="1200" b="1" kern="5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07000"/>
                        </a:lnSpc>
                        <a:spcBef>
                          <a:spcPts val="0"/>
                        </a:spcBef>
                        <a:spcAft>
                          <a:spcPts val="0"/>
                        </a:spcAft>
                      </a:pPr>
                      <a:r>
                        <a:rPr lang="en-US" sz="1600" b="1" i="1" kern="50" dirty="0">
                          <a:effectLst/>
                          <a:latin typeface="Times New Roman" panose="02020603050405020304" pitchFamily="18" charset="0"/>
                          <a:ea typeface="Times New Roman" panose="02020603050405020304" pitchFamily="18" charset="0"/>
                          <a:cs typeface="Times New Roman" panose="02020603050405020304" pitchFamily="18" charset="0"/>
                        </a:rPr>
                        <a:t>IV DOSING</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600" b="1" i="1" kern="50" dirty="0">
                          <a:effectLst/>
                          <a:latin typeface="Times New Roman" panose="02020603050405020304" pitchFamily="18" charset="0"/>
                          <a:ea typeface="Times New Roman" panose="02020603050405020304" pitchFamily="18" charset="0"/>
                          <a:cs typeface="Times New Roman" panose="02020603050405020304" pitchFamily="18" charset="0"/>
                        </a:rPr>
                        <a:t>IM DOSING</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96827171"/>
                  </a:ext>
                </a:extLst>
              </a:tr>
              <a:tr h="386366">
                <a:tc>
                  <a:txBody>
                    <a:bodyPr/>
                    <a:lstStyle/>
                    <a:p>
                      <a:pPr marL="0" marR="0" algn="ctr">
                        <a:lnSpc>
                          <a:spcPct val="107000"/>
                        </a:lnSpc>
                        <a:spcBef>
                          <a:spcPts val="0"/>
                        </a:spcBef>
                        <a:spcAft>
                          <a:spcPts val="0"/>
                        </a:spcAft>
                      </a:pPr>
                      <a:r>
                        <a:rPr lang="en-US" sz="1200" b="1" kern="50" dirty="0">
                          <a:effectLst/>
                          <a:latin typeface="Times New Roman" panose="02020603050405020304" pitchFamily="18" charset="0"/>
                          <a:ea typeface="Times New Roman" panose="02020603050405020304" pitchFamily="18" charset="0"/>
                          <a:cs typeface="Times New Roman" panose="02020603050405020304" pitchFamily="18" charset="0"/>
                        </a:rPr>
                        <a:t>Height</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50">
                          <a:effectLst/>
                          <a:latin typeface="Times New Roman" panose="02020603050405020304" pitchFamily="18" charset="0"/>
                          <a:ea typeface="Times New Roman" panose="02020603050405020304" pitchFamily="18" charset="0"/>
                          <a:cs typeface="Times New Roman" panose="02020603050405020304" pitchFamily="18" charset="0"/>
                        </a:rPr>
                        <a:t>Dose</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i="1" kern="50">
                          <a:effectLst/>
                          <a:latin typeface="Times New Roman" panose="02020603050405020304" pitchFamily="18" charset="0"/>
                          <a:ea typeface="Times New Roman" panose="02020603050405020304" pitchFamily="18" charset="0"/>
                          <a:cs typeface="Times New Roman" panose="02020603050405020304" pitchFamily="18" charset="0"/>
                        </a:rPr>
                        <a:t>mLs (10mg/mL)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i="1" kern="50" dirty="0" err="1">
                          <a:effectLst/>
                          <a:latin typeface="Times New Roman" panose="02020603050405020304" pitchFamily="18" charset="0"/>
                          <a:ea typeface="Times New Roman" panose="02020603050405020304" pitchFamily="18" charset="0"/>
                          <a:cs typeface="Times New Roman" panose="02020603050405020304" pitchFamily="18" charset="0"/>
                        </a:rPr>
                        <a:t>mLs</a:t>
                      </a:r>
                      <a:r>
                        <a:rPr lang="en-US" sz="1200" b="1" i="1" kern="50" dirty="0">
                          <a:effectLst/>
                          <a:latin typeface="Times New Roman" panose="02020603050405020304" pitchFamily="18" charset="0"/>
                          <a:ea typeface="Times New Roman" panose="02020603050405020304" pitchFamily="18" charset="0"/>
                          <a:cs typeface="Times New Roman" panose="02020603050405020304" pitchFamily="18" charset="0"/>
                        </a:rPr>
                        <a:t> (50mg/mL)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50" dirty="0">
                          <a:effectLst/>
                          <a:latin typeface="Times New Roman" panose="02020603050405020304" pitchFamily="18" charset="0"/>
                          <a:ea typeface="Times New Roman" panose="02020603050405020304" pitchFamily="18" charset="0"/>
                          <a:cs typeface="Times New Roman" panose="02020603050405020304" pitchFamily="18" charset="0"/>
                        </a:rPr>
                        <a:t>Dose</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kern="50">
                          <a:effectLst/>
                          <a:latin typeface="Times New Roman" panose="02020603050405020304" pitchFamily="18" charset="0"/>
                          <a:ea typeface="Times New Roman" panose="02020603050405020304" pitchFamily="18" charset="0"/>
                          <a:cs typeface="Times New Roman" panose="02020603050405020304" pitchFamily="18" charset="0"/>
                        </a:rPr>
                        <a:t>mLs (50mg/mL)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308201"/>
                  </a:ext>
                </a:extLst>
              </a:tr>
              <a:tr h="290296">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&lt;4'11”</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9693433"/>
                  </a:ext>
                </a:extLst>
              </a:tr>
              <a:tr h="290296">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5’-5.5”</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995344"/>
                  </a:ext>
                </a:extLst>
              </a:tr>
              <a:tr h="290296">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5.5’-5’11”</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14204511"/>
                  </a:ext>
                </a:extLst>
              </a:tr>
              <a:tr h="290296">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6’-6'5”</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17.5mg</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0.35mL</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9106"/>
                  </a:ext>
                </a:extLst>
              </a:tr>
              <a:tr h="290296">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&gt;6'5”</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20mg</a:t>
                      </a:r>
                      <a:endParaRPr lang="en-US" sz="1800" kern="5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80mg</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07000"/>
                        </a:lnSpc>
                        <a:spcBef>
                          <a:spcPts val="0"/>
                        </a:spcBef>
                        <a:spcAft>
                          <a:spcPts val="0"/>
                        </a:spcAft>
                      </a:pPr>
                      <a:r>
                        <a:rPr lang="en-US" sz="1200" kern="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1.6mL</a:t>
                      </a:r>
                      <a:endParaRPr lang="en-US" sz="1800" kern="50" dirty="0">
                        <a:effectLst/>
                        <a:latin typeface="Times New Roman" panose="02020603050405020304" pitchFamily="18" charset="0"/>
                        <a:ea typeface="Lucida Sans Unicode" panose="020B0602030504020204" pitchFamily="34" charset="0"/>
                        <a:cs typeface="Times New Roman" panose="02020603050405020304" pitchFamily="18" charset="0"/>
                      </a:endParaRPr>
                    </a:p>
                  </a:txBody>
                  <a:tcPr marL="67080" marR="670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05016606"/>
                  </a:ext>
                </a:extLst>
              </a:tr>
            </a:tbl>
          </a:graphicData>
        </a:graphic>
      </p:graphicFrame>
    </p:spTree>
    <p:extLst>
      <p:ext uri="{BB962C8B-B14F-4D97-AF65-F5344CB8AC3E}">
        <p14:creationId xmlns:p14="http://schemas.microsoft.com/office/powerpoint/2010/main" val="2381211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3" y="438572"/>
            <a:ext cx="6961239" cy="603648"/>
          </a:xfrm>
        </p:spPr>
        <p:txBody>
          <a:bodyPr>
            <a:normAutofit fontScale="90000"/>
          </a:bodyPr>
          <a:lstStyle/>
          <a:p>
            <a:pPr algn="l"/>
            <a:r>
              <a:rPr lang="en-US" i="1" dirty="0"/>
              <a:t>Pediatric Section</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sp>
        <p:nvSpPr>
          <p:cNvPr id="4" name="Content Placeholder 5">
            <a:extLst>
              <a:ext uri="{FF2B5EF4-FFF2-40B4-BE49-F238E27FC236}">
                <a16:creationId xmlns:a16="http://schemas.microsoft.com/office/drawing/2014/main" id="{ECF0555A-37A0-6D15-D54D-4F7B59BD0849}"/>
              </a:ext>
            </a:extLst>
          </p:cNvPr>
          <p:cNvSpPr txBox="1">
            <a:spLocks/>
          </p:cNvSpPr>
          <p:nvPr/>
        </p:nvSpPr>
        <p:spPr>
          <a:xfrm>
            <a:off x="1040028" y="1289881"/>
            <a:ext cx="7076508" cy="4455218"/>
          </a:xfrm>
          <a:prstGeom prst="rect">
            <a:avLst/>
          </a:prstGeom>
        </p:spPr>
        <p:txBody>
          <a:bodyPr vert="horz" lIns="91440" tIns="45720" rIns="91440" bIns="45720" rtlCol="0">
            <a:norm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285750" indent="-285750"/>
            <a:r>
              <a:rPr lang="en-US" sz="2800" dirty="0"/>
              <a:t>P603 Pediatric Bradycardia</a:t>
            </a:r>
          </a:p>
          <a:p>
            <a:pPr marL="285750" indent="-285750"/>
            <a:r>
              <a:rPr lang="en-US" sz="2800" dirty="0"/>
              <a:t>P607 Pediatric Respiratory Distress</a:t>
            </a:r>
            <a:endParaRPr lang="en-US" dirty="0"/>
          </a:p>
        </p:txBody>
      </p:sp>
    </p:spTree>
    <p:extLst>
      <p:ext uri="{BB962C8B-B14F-4D97-AF65-F5344CB8AC3E}">
        <p14:creationId xmlns:p14="http://schemas.microsoft.com/office/powerpoint/2010/main" val="308553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67" y="447274"/>
            <a:ext cx="4895235" cy="807006"/>
          </a:xfrm>
        </p:spPr>
        <p:txBody>
          <a:bodyPr/>
          <a:lstStyle/>
          <a:p>
            <a:pPr algn="l"/>
            <a:r>
              <a:rPr lang="en-US" i="1" dirty="0"/>
              <a:t>Protocol Committee</a:t>
            </a:r>
          </a:p>
        </p:txBody>
      </p:sp>
      <p:pic>
        <p:nvPicPr>
          <p:cNvPr id="3" name="Picture 2">
            <a:extLst>
              <a:ext uri="{FF2B5EF4-FFF2-40B4-BE49-F238E27FC236}">
                <a16:creationId xmlns:a16="http://schemas.microsoft.com/office/drawing/2014/main" id="{919FD2F7-12A2-957F-A981-F033C9399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00" y="1296280"/>
            <a:ext cx="8692731" cy="4265276"/>
          </a:xfrm>
          <a:prstGeom prst="rect">
            <a:avLst/>
          </a:prstGeom>
        </p:spPr>
      </p:pic>
    </p:spTree>
    <p:extLst>
      <p:ext uri="{BB962C8B-B14F-4D97-AF65-F5344CB8AC3E}">
        <p14:creationId xmlns:p14="http://schemas.microsoft.com/office/powerpoint/2010/main" val="1232071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3" y="438572"/>
            <a:ext cx="6961239" cy="603648"/>
          </a:xfrm>
        </p:spPr>
        <p:txBody>
          <a:bodyPr>
            <a:normAutofit fontScale="90000"/>
          </a:bodyPr>
          <a:lstStyle/>
          <a:p>
            <a:pPr algn="l"/>
            <a:r>
              <a:rPr lang="en-US" i="1" dirty="0"/>
              <a:t>Pediatric Section</a:t>
            </a:r>
          </a:p>
        </p:txBody>
      </p:sp>
      <p:sp>
        <p:nvSpPr>
          <p:cNvPr id="4" name="Content Placeholder 5">
            <a:extLst>
              <a:ext uri="{FF2B5EF4-FFF2-40B4-BE49-F238E27FC236}">
                <a16:creationId xmlns:a16="http://schemas.microsoft.com/office/drawing/2014/main" id="{ECF0555A-37A0-6D15-D54D-4F7B59BD0849}"/>
              </a:ext>
            </a:extLst>
          </p:cNvPr>
          <p:cNvSpPr txBox="1">
            <a:spLocks/>
          </p:cNvSpPr>
          <p:nvPr/>
        </p:nvSpPr>
        <p:spPr>
          <a:xfrm>
            <a:off x="1040028" y="1289881"/>
            <a:ext cx="7076508" cy="4455218"/>
          </a:xfrm>
          <a:prstGeom prst="rect">
            <a:avLst/>
          </a:prstGeom>
        </p:spPr>
        <p:txBody>
          <a:bodyPr vert="horz" lIns="91440" tIns="45720" rIns="91440" bIns="45720" rtlCol="0">
            <a:normAutofit/>
          </a:bodyPr>
          <a:lstStyle>
            <a:lvl1pPr marL="212598" indent="-212598" algn="l" defTabSz="68580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68580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68580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68580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68580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685800" rtl="0" eaLnBrk="1" latinLnBrk="0" hangingPunct="1">
              <a:lnSpc>
                <a:spcPct val="112000"/>
              </a:lnSpc>
              <a:spcBef>
                <a:spcPts val="975"/>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685800" rtl="0" eaLnBrk="1" latinLnBrk="0" hangingPunct="1">
              <a:lnSpc>
                <a:spcPct val="112000"/>
              </a:lnSpc>
              <a:spcBef>
                <a:spcPts val="975"/>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a:lstStyle>
          <a:p>
            <a:pPr marL="285750" marR="0" lvl="0" indent="-285750" algn="l" defTabSz="685800" rtl="0" eaLnBrk="1" fontAlgn="auto" latinLnBrk="0" hangingPunct="1">
              <a:lnSpc>
                <a:spcPct val="112000"/>
              </a:lnSpc>
              <a:spcBef>
                <a:spcPts val="675"/>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rPr>
              <a:t>P603 Pediatric Bradycardia</a:t>
            </a:r>
          </a:p>
          <a:p>
            <a:pPr marL="285750" marR="0" lvl="0" indent="-285750" algn="l" defTabSz="685800" rtl="0" eaLnBrk="1" fontAlgn="auto" latinLnBrk="0" hangingPunct="1">
              <a:lnSpc>
                <a:spcPct val="112000"/>
              </a:lnSpc>
              <a:spcBef>
                <a:spcPts val="675"/>
              </a:spcBef>
              <a:spcAft>
                <a:spcPts val="0"/>
              </a:spcAft>
              <a:buClrTx/>
              <a:buSzTx/>
              <a:buFont typeface="Arial" panose="020B0604020202020204" pitchFamily="34" charset="0"/>
              <a:buChar char="•"/>
              <a:tabLst/>
              <a:defRPr/>
            </a:pPr>
            <a:endParaRPr lang="en-US" sz="2800" dirty="0">
              <a:solidFill>
                <a:prstClr val="black">
                  <a:lumMod val="85000"/>
                  <a:lumOff val="15000"/>
                </a:prstClr>
              </a:solidFill>
              <a:latin typeface="Franklin Gothic Medium"/>
            </a:endParaRPr>
          </a:p>
          <a:p>
            <a:pPr marL="285750" marR="0" lvl="0" indent="-285750" algn="l" defTabSz="685800" rtl="0" eaLnBrk="1" fontAlgn="auto" latinLnBrk="0" hangingPunct="1">
              <a:lnSpc>
                <a:spcPct val="112000"/>
              </a:lnSpc>
              <a:spcBef>
                <a:spcPts val="675"/>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endParaRPr>
          </a:p>
          <a:p>
            <a:pPr marL="285750" indent="-285750">
              <a:defRPr/>
            </a:pPr>
            <a:r>
              <a:rPr kumimoji="0" lang="en-US" sz="28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rPr>
              <a:t>P607 Pediatric Respiratory Distress</a:t>
            </a:r>
            <a:endParaRPr kumimoji="0" lang="en-US" sz="15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endParaRPr>
          </a:p>
          <a:p>
            <a:pPr marL="0" marR="0" lvl="0" indent="0" algn="l" defTabSz="685800" rtl="0" eaLnBrk="1" fontAlgn="auto" latinLnBrk="0" hangingPunct="1">
              <a:lnSpc>
                <a:spcPct val="112000"/>
              </a:lnSpc>
              <a:spcBef>
                <a:spcPts val="675"/>
              </a:spcBef>
              <a:spcAft>
                <a:spcPts val="0"/>
              </a:spcAft>
              <a:buClrTx/>
              <a:buSzTx/>
              <a:buNone/>
              <a:tabLst/>
              <a:defRPr/>
            </a:pPr>
            <a:endParaRPr kumimoji="0" lang="en-US" sz="28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endParaRPr>
          </a:p>
        </p:txBody>
      </p:sp>
      <p:pic>
        <p:nvPicPr>
          <p:cNvPr id="7" name="Picture 6">
            <a:extLst>
              <a:ext uri="{FF2B5EF4-FFF2-40B4-BE49-F238E27FC236}">
                <a16:creationId xmlns:a16="http://schemas.microsoft.com/office/drawing/2014/main" id="{B5D97788-EA59-B868-0A32-728FE01CDA8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42" t="7143" r="2964"/>
          <a:stretch/>
        </p:blipFill>
        <p:spPr>
          <a:xfrm>
            <a:off x="494271" y="1767016"/>
            <a:ext cx="8649729" cy="1244935"/>
          </a:xfrm>
          <a:prstGeom prst="rect">
            <a:avLst/>
          </a:prstGeom>
        </p:spPr>
      </p:pic>
      <p:pic>
        <p:nvPicPr>
          <p:cNvPr id="5" name="Picture 4">
            <a:extLst>
              <a:ext uri="{FF2B5EF4-FFF2-40B4-BE49-F238E27FC236}">
                <a16:creationId xmlns:a16="http://schemas.microsoft.com/office/drawing/2014/main" id="{EFD2E05E-338B-4079-6D10-A8C1F9886D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0383" y="3466249"/>
            <a:ext cx="4553257" cy="2683293"/>
          </a:xfrm>
          <a:prstGeom prst="rect">
            <a:avLst/>
          </a:prstGeom>
        </p:spPr>
      </p:pic>
    </p:spTree>
    <p:extLst>
      <p:ext uri="{BB962C8B-B14F-4D97-AF65-F5344CB8AC3E}">
        <p14:creationId xmlns:p14="http://schemas.microsoft.com/office/powerpoint/2010/main" val="1135269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9" y="559678"/>
            <a:ext cx="7943235" cy="610361"/>
          </a:xfrm>
        </p:spPr>
        <p:txBody>
          <a:bodyPr/>
          <a:lstStyle/>
          <a:p>
            <a:pPr algn="l"/>
            <a:r>
              <a:rPr lang="en-US" dirty="0"/>
              <a:t>Procedures (T section)</a:t>
            </a:r>
          </a:p>
        </p:txBody>
      </p:sp>
      <p:sp>
        <p:nvSpPr>
          <p:cNvPr id="3" name="Content Placeholder 4">
            <a:extLst>
              <a:ext uri="{FF2B5EF4-FFF2-40B4-BE49-F238E27FC236}">
                <a16:creationId xmlns:a16="http://schemas.microsoft.com/office/drawing/2014/main" id="{B0776B6D-61F5-4B46-8F94-A5FB1717709E}"/>
              </a:ext>
            </a:extLst>
          </p:cNvPr>
          <p:cNvSpPr txBox="1">
            <a:spLocks/>
          </p:cNvSpPr>
          <p:nvPr/>
        </p:nvSpPr>
        <p:spPr>
          <a:xfrm>
            <a:off x="698090" y="1483500"/>
            <a:ext cx="7816644" cy="2115106"/>
          </a:xfrm>
          <a:prstGeom prst="rect">
            <a:avLst/>
          </a:prstGeom>
          <a:solidFill>
            <a:srgbClr val="213769"/>
          </a:solidFill>
          <a:ln w="28575">
            <a:solidFill>
              <a:schemeClr val="tx1">
                <a:lumMod val="50000"/>
              </a:schemeClr>
            </a:solidFill>
          </a:ln>
        </p:spPr>
        <p:txBody>
          <a:bodyPr vert="horz" lIns="91440" tIns="91440" rIns="91440" bIns="45720" rtlCol="0">
            <a:no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10000"/>
              </a:lnSpc>
              <a:buClrTx/>
              <a:buSzPct val="100000"/>
              <a:buNone/>
            </a:pPr>
            <a:endParaRPr lang="en-US" sz="2800" dirty="0">
              <a:solidFill>
                <a:schemeClr val="bg1"/>
              </a:solidFill>
            </a:endParaRPr>
          </a:p>
        </p:txBody>
      </p:sp>
      <p:sp>
        <p:nvSpPr>
          <p:cNvPr id="5" name="TextBox 4">
            <a:extLst>
              <a:ext uri="{FF2B5EF4-FFF2-40B4-BE49-F238E27FC236}">
                <a16:creationId xmlns:a16="http://schemas.microsoft.com/office/drawing/2014/main" id="{A8CB591D-1E47-1025-0B81-8ADA028656C2}"/>
              </a:ext>
            </a:extLst>
          </p:cNvPr>
          <p:cNvSpPr txBox="1"/>
          <p:nvPr/>
        </p:nvSpPr>
        <p:spPr>
          <a:xfrm>
            <a:off x="919315" y="1564888"/>
            <a:ext cx="7526595" cy="1952329"/>
          </a:xfrm>
          <a:prstGeom prst="rect">
            <a:avLst/>
          </a:prstGeom>
          <a:noFill/>
        </p:spPr>
        <p:txBody>
          <a:bodyPr wrap="square" rtlCol="0">
            <a:spAutoFit/>
          </a:bodyPr>
          <a:lstStyle/>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T703 </a:t>
            </a:r>
            <a: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t>Emergency Use of Central Access Device (CVAD) and Fistula</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T711 </a:t>
            </a:r>
            <a: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t>Intraosseous (IO) Access and Infusion Guidelines</a:t>
            </a:r>
          </a:p>
        </p:txBody>
      </p:sp>
    </p:spTree>
    <p:extLst>
      <p:ext uri="{BB962C8B-B14F-4D97-AF65-F5344CB8AC3E}">
        <p14:creationId xmlns:p14="http://schemas.microsoft.com/office/powerpoint/2010/main" val="26319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02228-37CF-4C68-98FB-B546F86F0578}"/>
              </a:ext>
            </a:extLst>
          </p:cNvPr>
          <p:cNvSpPr>
            <a:spLocks noGrp="1"/>
          </p:cNvSpPr>
          <p:nvPr>
            <p:ph type="title"/>
          </p:nvPr>
        </p:nvSpPr>
        <p:spPr>
          <a:xfrm>
            <a:off x="571500" y="559678"/>
            <a:ext cx="7894074" cy="4952492"/>
          </a:xfrm>
        </p:spPr>
        <p:txBody>
          <a:bodyPr/>
          <a:lstStyle/>
          <a:p>
            <a:pPr algn="l"/>
            <a:r>
              <a:rPr lang="en-US" dirty="0"/>
              <a:t>T709 Positive Airway Pressure Procedure Protocol</a:t>
            </a:r>
          </a:p>
        </p:txBody>
      </p:sp>
      <p:pic>
        <p:nvPicPr>
          <p:cNvPr id="9218" name="Picture 2" descr="EMS Use Of CPAP For Respiratory Emergencies | Bound Tree">
            <a:extLst>
              <a:ext uri="{FF2B5EF4-FFF2-40B4-BE49-F238E27FC236}">
                <a16:creationId xmlns:a16="http://schemas.microsoft.com/office/drawing/2014/main" id="{E28272E1-D413-C280-992E-52E1DE689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477" y="2247739"/>
            <a:ext cx="5190079" cy="326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224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Appendices</a:t>
            </a:r>
          </a:p>
        </p:txBody>
      </p:sp>
      <p:sp>
        <p:nvSpPr>
          <p:cNvPr id="3" name="Content Placeholder 4">
            <a:extLst>
              <a:ext uri="{FF2B5EF4-FFF2-40B4-BE49-F238E27FC236}">
                <a16:creationId xmlns:a16="http://schemas.microsoft.com/office/drawing/2014/main" id="{0F76B9E3-B4AE-4547-B5D8-1E8C90B67A18}"/>
              </a:ext>
            </a:extLst>
          </p:cNvPr>
          <p:cNvSpPr txBox="1">
            <a:spLocks/>
          </p:cNvSpPr>
          <p:nvPr/>
        </p:nvSpPr>
        <p:spPr>
          <a:xfrm>
            <a:off x="955748" y="1268017"/>
            <a:ext cx="7584560" cy="4218135"/>
          </a:xfrm>
          <a:prstGeom prst="rect">
            <a:avLst/>
          </a:prstGeom>
          <a:solidFill>
            <a:srgbClr val="213769"/>
          </a:solidFill>
          <a:ln w="28575">
            <a:solidFill>
              <a:schemeClr val="tx1">
                <a:lumMod val="50000"/>
              </a:schemeClr>
            </a:solidFill>
          </a:ln>
        </p:spPr>
        <p:txBody>
          <a:bodyPr vert="horz" lIns="91440" tIns="91440" rIns="91440" bIns="45720" rtlCol="0">
            <a:no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10000"/>
              </a:lnSpc>
              <a:buClrTx/>
              <a:buSzPct val="100000"/>
              <a:buNone/>
            </a:pPr>
            <a:endParaRPr lang="en-US" sz="2800" dirty="0">
              <a:solidFill>
                <a:schemeClr val="bg1"/>
              </a:solidFill>
            </a:endParaRPr>
          </a:p>
        </p:txBody>
      </p:sp>
      <p:sp>
        <p:nvSpPr>
          <p:cNvPr id="7" name="TextBox 6">
            <a:extLst>
              <a:ext uri="{FF2B5EF4-FFF2-40B4-BE49-F238E27FC236}">
                <a16:creationId xmlns:a16="http://schemas.microsoft.com/office/drawing/2014/main" id="{CFE4987A-E1BC-79B1-560C-D04D3100ADC8}"/>
              </a:ext>
            </a:extLst>
          </p:cNvPr>
          <p:cNvSpPr txBox="1"/>
          <p:nvPr/>
        </p:nvSpPr>
        <p:spPr>
          <a:xfrm>
            <a:off x="955748" y="1215979"/>
            <a:ext cx="7616752" cy="4322209"/>
          </a:xfrm>
          <a:prstGeom prst="rect">
            <a:avLst/>
          </a:prstGeom>
          <a:noFill/>
        </p:spPr>
        <p:txBody>
          <a:bodyPr wrap="square" rtlCol="0">
            <a:spAutoFit/>
          </a:bodyPr>
          <a:lstStyle/>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App A Chemical Agent Exposure</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lang="en-US" sz="2800" b="1" dirty="0">
                <a:solidFill>
                  <a:prstClr val="white"/>
                </a:solidFill>
                <a:latin typeface="Franklin Gothic Medium"/>
              </a:rPr>
              <a:t>App B Transport of the Contaminated Patient</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App C Management of Mass Casualty Incidents</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lang="en-US" sz="2800" b="1" dirty="0">
                <a:solidFill>
                  <a:prstClr val="white"/>
                </a:solidFill>
                <a:latin typeface="Franklin Gothic Medium"/>
              </a:rPr>
              <a:t>App D JUMP S.T.A.R.T.</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App E Immunization</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lang="en-US" sz="2800" b="1" dirty="0">
                <a:solidFill>
                  <a:prstClr val="white"/>
                </a:solidFill>
                <a:latin typeface="Franklin Gothic Medium"/>
              </a:rPr>
              <a:t>App F Dog/Cat Care</a:t>
            </a: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App G-I Adult </a:t>
            </a:r>
            <a:r>
              <a:rPr lang="en-US" sz="2800" b="1" dirty="0">
                <a:solidFill>
                  <a:prstClr val="white"/>
                </a:solidFill>
                <a:latin typeface="Franklin Gothic Medium"/>
              </a:rPr>
              <a:t>and Pediatric Quick References</a:t>
            </a:r>
            <a:endParaRPr kumimoji="0" lang="en-US" sz="2800" b="0" i="0" u="none" strike="noStrike" kern="1200" cap="none" spc="0" normalizeH="0" baseline="0" noProof="0" dirty="0">
              <a:ln>
                <a:noFill/>
              </a:ln>
              <a:solidFill>
                <a:prstClr val="white"/>
              </a:solidFill>
              <a:effectLst/>
              <a:uLnTx/>
              <a:uFillTx/>
              <a:latin typeface="Franklin Gothic Medium"/>
              <a:ea typeface="+mn-ea"/>
              <a:cs typeface="+mn-cs"/>
            </a:endParaRPr>
          </a:p>
          <a:p>
            <a:pPr marL="91440" marR="0" lvl="1" indent="-285750" algn="l" defTabSz="457200" rtl="0" eaLnBrk="1" fontAlgn="auto" latinLnBrk="0" hangingPunct="1">
              <a:lnSpc>
                <a:spcPct val="110000"/>
              </a:lnSpc>
              <a:spcBef>
                <a:spcPts val="0"/>
              </a:spcBef>
              <a:spcAft>
                <a:spcPts val="0"/>
              </a:spcAft>
              <a:buClrTx/>
              <a:buSzPct val="100000"/>
              <a:buFont typeface="Wingdings" panose="05000000000000000000" pitchFamily="2" charset="2"/>
              <a:buChar char="ü"/>
              <a:tabLst/>
              <a:defRPr/>
            </a:pPr>
            <a:r>
              <a:rPr kumimoji="0" lang="en-US" sz="2800" b="1" i="0" u="none" strike="noStrike" kern="1200" cap="none" spc="0" normalizeH="0" baseline="0" noProof="0" dirty="0">
                <a:ln>
                  <a:noFill/>
                </a:ln>
                <a:solidFill>
                  <a:prstClr val="white"/>
                </a:solidFill>
                <a:effectLst/>
                <a:uLnTx/>
                <a:uFillTx/>
                <a:latin typeface="Franklin Gothic Medium"/>
                <a:ea typeface="+mn-ea"/>
                <a:cs typeface="+mn-cs"/>
              </a:rPr>
              <a:t>App J </a:t>
            </a:r>
            <a:r>
              <a:rPr kumimoji="0" lang="en-US" sz="2800" b="0" i="0" u="none" strike="noStrike" kern="1200" cap="none" spc="0" normalizeH="0" baseline="0" noProof="0" dirty="0">
                <a:ln>
                  <a:noFill/>
                </a:ln>
                <a:solidFill>
                  <a:prstClr val="white"/>
                </a:solidFill>
                <a:effectLst/>
                <a:uLnTx/>
                <a:uFillTx/>
                <a:latin typeface="Franklin Gothic Medium"/>
                <a:ea typeface="+mn-ea"/>
                <a:cs typeface="+mn-cs"/>
              </a:rPr>
              <a:t>Pediatric Drug Quick Reference</a:t>
            </a:r>
          </a:p>
        </p:txBody>
      </p:sp>
    </p:spTree>
    <p:extLst>
      <p:ext uri="{BB962C8B-B14F-4D97-AF65-F5344CB8AC3E}">
        <p14:creationId xmlns:p14="http://schemas.microsoft.com/office/powerpoint/2010/main" val="12758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1" y="441691"/>
            <a:ext cx="7717094" cy="728348"/>
          </a:xfrm>
        </p:spPr>
        <p:txBody>
          <a:bodyPr>
            <a:normAutofit/>
          </a:bodyPr>
          <a:lstStyle/>
          <a:p>
            <a:pPr algn="l"/>
            <a:r>
              <a:rPr lang="en-US" i="1" dirty="0"/>
              <a:t>Adult &amp; Pediatric Quick References</a:t>
            </a:r>
          </a:p>
        </p:txBody>
      </p:sp>
      <p:pic>
        <p:nvPicPr>
          <p:cNvPr id="7" name="Picture 6">
            <a:extLst>
              <a:ext uri="{FF2B5EF4-FFF2-40B4-BE49-F238E27FC236}">
                <a16:creationId xmlns:a16="http://schemas.microsoft.com/office/drawing/2014/main" id="{3AADFF4D-069B-560E-DEC1-305FF3D0C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093" y="1034041"/>
            <a:ext cx="3679368" cy="4999290"/>
          </a:xfrm>
          <a:prstGeom prst="rect">
            <a:avLst/>
          </a:prstGeom>
        </p:spPr>
      </p:pic>
      <p:pic>
        <p:nvPicPr>
          <p:cNvPr id="9" name="Picture 8">
            <a:extLst>
              <a:ext uri="{FF2B5EF4-FFF2-40B4-BE49-F238E27FC236}">
                <a16:creationId xmlns:a16="http://schemas.microsoft.com/office/drawing/2014/main" id="{FFB94529-7116-C122-BFEB-74BB34009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019" y="1034040"/>
            <a:ext cx="3613281" cy="4994237"/>
          </a:xfrm>
          <a:prstGeom prst="rect">
            <a:avLst/>
          </a:prstGeom>
        </p:spPr>
      </p:pic>
    </p:spTree>
    <p:extLst>
      <p:ext uri="{BB962C8B-B14F-4D97-AF65-F5344CB8AC3E}">
        <p14:creationId xmlns:p14="http://schemas.microsoft.com/office/powerpoint/2010/main" val="119999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30" y="409075"/>
            <a:ext cx="6276197" cy="642977"/>
          </a:xfrm>
        </p:spPr>
        <p:txBody>
          <a:bodyPr>
            <a:normAutofit/>
          </a:bodyPr>
          <a:lstStyle/>
          <a:p>
            <a:pPr algn="l"/>
            <a:r>
              <a:rPr lang="en-US" i="1" dirty="0"/>
              <a:t>A111 Hospital Status</a:t>
            </a:r>
          </a:p>
        </p:txBody>
      </p:sp>
      <p:sp>
        <p:nvSpPr>
          <p:cNvPr id="3" name="Content Placeholder 5">
            <a:extLst>
              <a:ext uri="{FF2B5EF4-FFF2-40B4-BE49-F238E27FC236}">
                <a16:creationId xmlns:a16="http://schemas.microsoft.com/office/drawing/2014/main" id="{C3B379FD-BDAD-4ED7-A4E2-40C4D82B429B}"/>
              </a:ext>
            </a:extLst>
          </p:cNvPr>
          <p:cNvSpPr>
            <a:spLocks noGrp="1"/>
          </p:cNvSpPr>
          <p:nvPr>
            <p:ph idx="1"/>
          </p:nvPr>
        </p:nvSpPr>
        <p:spPr/>
        <p:txBody>
          <a:bodyPr/>
          <a:lstStyle/>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p:txBody>
      </p:sp>
      <p:pic>
        <p:nvPicPr>
          <p:cNvPr id="1026" name="Picture 2" descr="Parish UMC Hospital Status Dry Erase Board | Dry Erase Designs">
            <a:extLst>
              <a:ext uri="{FF2B5EF4-FFF2-40B4-BE49-F238E27FC236}">
                <a16:creationId xmlns:a16="http://schemas.microsoft.com/office/drawing/2014/main" id="{B2908BD9-94D1-7B7B-916A-9E57CF9C6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112" y="1522450"/>
            <a:ext cx="5101776" cy="374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33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Contacts</a:t>
            </a:r>
          </a:p>
        </p:txBody>
      </p:sp>
      <p:sp>
        <p:nvSpPr>
          <p:cNvPr id="3" name="Content Placeholder 2"/>
          <p:cNvSpPr>
            <a:spLocks noGrp="1"/>
          </p:cNvSpPr>
          <p:nvPr>
            <p:ph idx="1"/>
          </p:nvPr>
        </p:nvSpPr>
        <p:spPr>
          <a:xfrm>
            <a:off x="1796681" y="1758594"/>
            <a:ext cx="5272713" cy="3340812"/>
          </a:xfrm>
        </p:spPr>
        <p:txBody>
          <a:bodyPr/>
          <a:lstStyle/>
          <a:p>
            <a:pPr marL="0" indent="0" algn="ctr">
              <a:buNone/>
            </a:pPr>
            <a:r>
              <a:rPr lang="en-US" sz="3200" dirty="0"/>
              <a:t>Woods Curry, MD, Co-Chair</a:t>
            </a:r>
          </a:p>
          <a:p>
            <a:pPr marL="0" indent="0" algn="ctr">
              <a:buNone/>
            </a:pPr>
            <a:r>
              <a:rPr lang="en-US" sz="3200" dirty="0">
                <a:hlinkClick r:id="rId2"/>
              </a:rPr>
              <a:t>currybs@ucmail.uc.edu</a:t>
            </a:r>
            <a:endParaRPr lang="en-US" sz="3200" dirty="0"/>
          </a:p>
          <a:p>
            <a:endParaRPr lang="en-US" sz="2800" dirty="0"/>
          </a:p>
          <a:p>
            <a:pPr marL="0" indent="0" algn="ctr">
              <a:buNone/>
            </a:pPr>
            <a:r>
              <a:rPr lang="en-US" sz="3200" dirty="0"/>
              <a:t>Paul Gallo, EMT-P, Co-Chair</a:t>
            </a:r>
          </a:p>
          <a:p>
            <a:pPr marL="0" indent="0" algn="ctr">
              <a:buNone/>
            </a:pPr>
            <a:r>
              <a:rPr lang="en-US" sz="3200" dirty="0">
                <a:hlinkClick r:id="rId3"/>
              </a:rPr>
              <a:t>pgallo@readingohio.org</a:t>
            </a:r>
            <a:endParaRPr lang="en-US" sz="3200" dirty="0"/>
          </a:p>
        </p:txBody>
      </p:sp>
    </p:spTree>
    <p:extLst>
      <p:ext uri="{BB962C8B-B14F-4D97-AF65-F5344CB8AC3E}">
        <p14:creationId xmlns:p14="http://schemas.microsoft.com/office/powerpoint/2010/main" val="400717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6E7A-69B1-455A-85C6-71F993E37196}"/>
              </a:ext>
            </a:extLst>
          </p:cNvPr>
          <p:cNvSpPr>
            <a:spLocks noGrp="1"/>
          </p:cNvSpPr>
          <p:nvPr>
            <p:ph type="title"/>
          </p:nvPr>
        </p:nvSpPr>
        <p:spPr>
          <a:xfrm>
            <a:off x="344201" y="477635"/>
            <a:ext cx="6210753" cy="495622"/>
          </a:xfrm>
        </p:spPr>
        <p:txBody>
          <a:bodyPr>
            <a:normAutofit fontScale="90000"/>
          </a:bodyPr>
          <a:lstStyle/>
          <a:p>
            <a:pPr algn="l"/>
            <a:r>
              <a:rPr lang="en-US" i="1" dirty="0"/>
              <a:t>Website </a:t>
            </a:r>
            <a:r>
              <a:rPr lang="en-US" sz="4200" i="1" dirty="0"/>
              <a:t>Location</a:t>
            </a:r>
          </a:p>
        </p:txBody>
      </p:sp>
      <p:sp>
        <p:nvSpPr>
          <p:cNvPr id="5" name="Rectangle 4">
            <a:extLst>
              <a:ext uri="{FF2B5EF4-FFF2-40B4-BE49-F238E27FC236}">
                <a16:creationId xmlns:a16="http://schemas.microsoft.com/office/drawing/2014/main" id="{E2E1A00A-DC3D-4015-B21D-B0C6A971B60A}"/>
              </a:ext>
            </a:extLst>
          </p:cNvPr>
          <p:cNvSpPr/>
          <p:nvPr/>
        </p:nvSpPr>
        <p:spPr>
          <a:xfrm>
            <a:off x="971550" y="1624519"/>
            <a:ext cx="6158824" cy="238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4" name="Picture 3" descr="Graphical user interface, application&#10;&#10;Description automatically generated">
            <a:extLst>
              <a:ext uri="{FF2B5EF4-FFF2-40B4-BE49-F238E27FC236}">
                <a16:creationId xmlns:a16="http://schemas.microsoft.com/office/drawing/2014/main" id="{AED69624-1F1C-4251-86B8-3B9807065F9C}"/>
              </a:ext>
            </a:extLst>
          </p:cNvPr>
          <p:cNvPicPr>
            <a:picLocks noChangeAspect="1"/>
          </p:cNvPicPr>
          <p:nvPr/>
        </p:nvPicPr>
        <p:blipFill rotWithShape="1">
          <a:blip r:embed="rId2"/>
          <a:srcRect l="23916" t="10341" r="21412"/>
          <a:stretch/>
        </p:blipFill>
        <p:spPr>
          <a:xfrm>
            <a:off x="2072355" y="1093861"/>
            <a:ext cx="4999290" cy="4438850"/>
          </a:xfrm>
          <a:prstGeom prst="rect">
            <a:avLst/>
          </a:prstGeom>
        </p:spPr>
      </p:pic>
      <p:sp>
        <p:nvSpPr>
          <p:cNvPr id="3" name="TextBox 2">
            <a:extLst>
              <a:ext uri="{FF2B5EF4-FFF2-40B4-BE49-F238E27FC236}">
                <a16:creationId xmlns:a16="http://schemas.microsoft.com/office/drawing/2014/main" id="{DFBB97DC-02F3-CDF6-E9A3-84858D6A2517}"/>
              </a:ext>
            </a:extLst>
          </p:cNvPr>
          <p:cNvSpPr txBox="1"/>
          <p:nvPr/>
        </p:nvSpPr>
        <p:spPr>
          <a:xfrm>
            <a:off x="1803162" y="5665027"/>
            <a:ext cx="5537676" cy="523220"/>
          </a:xfrm>
          <a:prstGeom prst="rect">
            <a:avLst/>
          </a:prstGeom>
          <a:noFill/>
        </p:spPr>
        <p:txBody>
          <a:bodyPr wrap="square" rtlCol="0">
            <a:spAutoFit/>
          </a:bodyPr>
          <a:lstStyle/>
          <a:p>
            <a:r>
              <a:rPr lang="en-US" sz="2800" dirty="0"/>
              <a:t>www.hamiltoncountyfirechiefs.com</a:t>
            </a:r>
          </a:p>
        </p:txBody>
      </p:sp>
    </p:spTree>
    <p:extLst>
      <p:ext uri="{BB962C8B-B14F-4D97-AF65-F5344CB8AC3E}">
        <p14:creationId xmlns:p14="http://schemas.microsoft.com/office/powerpoint/2010/main" val="26423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035" y="487186"/>
            <a:ext cx="4000500" cy="610361"/>
          </a:xfrm>
        </p:spPr>
        <p:txBody>
          <a:bodyPr>
            <a:normAutofit/>
          </a:bodyPr>
          <a:lstStyle/>
          <a:p>
            <a:pPr algn="l"/>
            <a:r>
              <a:rPr lang="en-US" i="1" dirty="0"/>
              <a:t>New Protocols</a:t>
            </a:r>
          </a:p>
        </p:txBody>
      </p:sp>
      <p:sp>
        <p:nvSpPr>
          <p:cNvPr id="4" name="Content Placeholder 4">
            <a:extLst>
              <a:ext uri="{FF2B5EF4-FFF2-40B4-BE49-F238E27FC236}">
                <a16:creationId xmlns:a16="http://schemas.microsoft.com/office/drawing/2014/main" id="{5485F50F-0856-4745-8D3B-53490374E02D}"/>
              </a:ext>
            </a:extLst>
          </p:cNvPr>
          <p:cNvSpPr txBox="1">
            <a:spLocks/>
          </p:cNvSpPr>
          <p:nvPr/>
        </p:nvSpPr>
        <p:spPr>
          <a:xfrm>
            <a:off x="571500" y="1560058"/>
            <a:ext cx="7993743" cy="1172119"/>
          </a:xfrm>
          <a:prstGeom prst="rect">
            <a:avLst/>
          </a:prstGeom>
          <a:solidFill>
            <a:srgbClr val="213769"/>
          </a:solidFill>
          <a:ln w="28575">
            <a:solidFill>
              <a:schemeClr val="tx1">
                <a:lumMod val="50000"/>
              </a:schemeClr>
            </a:solidFill>
          </a:ln>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0" lvl="1" indent="-285750">
              <a:lnSpc>
                <a:spcPct val="100000"/>
              </a:lnSpc>
              <a:buClrTx/>
              <a:buSzPct val="100000"/>
              <a:buFont typeface="Wingdings" panose="05000000000000000000" pitchFamily="2" charset="2"/>
              <a:buChar char="Ø"/>
            </a:pPr>
            <a:endParaRPr lang="en-US" sz="400" dirty="0">
              <a:solidFill>
                <a:schemeClr val="bg1"/>
              </a:solidFill>
            </a:endParaRPr>
          </a:p>
        </p:txBody>
      </p:sp>
      <p:sp>
        <p:nvSpPr>
          <p:cNvPr id="5" name="TextBox 4">
            <a:extLst>
              <a:ext uri="{FF2B5EF4-FFF2-40B4-BE49-F238E27FC236}">
                <a16:creationId xmlns:a16="http://schemas.microsoft.com/office/drawing/2014/main" id="{CD2C3114-4C39-11EC-3D90-2FD4B39C2C61}"/>
              </a:ext>
            </a:extLst>
          </p:cNvPr>
          <p:cNvSpPr txBox="1"/>
          <p:nvPr/>
        </p:nvSpPr>
        <p:spPr>
          <a:xfrm>
            <a:off x="247035" y="1884062"/>
            <a:ext cx="8164696" cy="523220"/>
          </a:xfrm>
          <a:prstGeom prst="rect">
            <a:avLst/>
          </a:prstGeom>
          <a:noFill/>
        </p:spPr>
        <p:txBody>
          <a:bodyPr wrap="square" rtlCol="0">
            <a:spAutoFit/>
          </a:bodyPr>
          <a:lstStyle/>
          <a:p>
            <a:pPr marL="571500" lvl="1" indent="0">
              <a:lnSpc>
                <a:spcPct val="100000"/>
              </a:lnSpc>
              <a:buClrTx/>
              <a:buSzPct val="100000"/>
              <a:buNone/>
            </a:pPr>
            <a:r>
              <a:rPr lang="en-US" sz="2800" dirty="0">
                <a:solidFill>
                  <a:schemeClr val="bg1"/>
                </a:solidFill>
                <a:latin typeface="Arial" panose="020B0604020202020204" pitchFamily="34" charset="0"/>
                <a:cs typeface="Arial" panose="020B0604020202020204" pitchFamily="34" charset="0"/>
              </a:rPr>
              <a:t>SB215 Refusal of Treatment and/or Transport</a:t>
            </a:r>
          </a:p>
        </p:txBody>
      </p:sp>
      <p:sp>
        <p:nvSpPr>
          <p:cNvPr id="6" name="Content Placeholder 4">
            <a:extLst>
              <a:ext uri="{FF2B5EF4-FFF2-40B4-BE49-F238E27FC236}">
                <a16:creationId xmlns:a16="http://schemas.microsoft.com/office/drawing/2014/main" id="{1BC3C2A9-8C6F-8094-EFF8-91F22DEFEF1F}"/>
              </a:ext>
            </a:extLst>
          </p:cNvPr>
          <p:cNvSpPr txBox="1">
            <a:spLocks/>
          </p:cNvSpPr>
          <p:nvPr/>
        </p:nvSpPr>
        <p:spPr>
          <a:xfrm>
            <a:off x="564243" y="3343724"/>
            <a:ext cx="7993743" cy="1172119"/>
          </a:xfrm>
          <a:prstGeom prst="rect">
            <a:avLst/>
          </a:prstGeom>
          <a:solidFill>
            <a:srgbClr val="213769"/>
          </a:solidFill>
          <a:ln w="28575">
            <a:solidFill>
              <a:schemeClr val="tx1">
                <a:lumMod val="50000"/>
              </a:schemeClr>
            </a:solidFill>
          </a:ln>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SzPct val="100000"/>
              <a:buFont typeface="Calibri" panose="020F050202020403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0" lvl="1" indent="-285750">
              <a:lnSpc>
                <a:spcPct val="100000"/>
              </a:lnSpc>
              <a:buClrTx/>
              <a:buSzPct val="100000"/>
              <a:buFont typeface="Wingdings" panose="05000000000000000000" pitchFamily="2" charset="2"/>
              <a:buChar char="Ø"/>
            </a:pPr>
            <a:endParaRPr lang="en-US" sz="400" dirty="0">
              <a:solidFill>
                <a:schemeClr val="bg1"/>
              </a:solidFill>
            </a:endParaRPr>
          </a:p>
        </p:txBody>
      </p:sp>
      <p:sp>
        <p:nvSpPr>
          <p:cNvPr id="8" name="TextBox 7">
            <a:extLst>
              <a:ext uri="{FF2B5EF4-FFF2-40B4-BE49-F238E27FC236}">
                <a16:creationId xmlns:a16="http://schemas.microsoft.com/office/drawing/2014/main" id="{F0B89C36-A3CB-376B-5E7A-963CD9FFC02C}"/>
              </a:ext>
            </a:extLst>
          </p:cNvPr>
          <p:cNvSpPr txBox="1"/>
          <p:nvPr/>
        </p:nvSpPr>
        <p:spPr>
          <a:xfrm>
            <a:off x="247035" y="3668173"/>
            <a:ext cx="7132308" cy="523220"/>
          </a:xfrm>
          <a:prstGeom prst="rect">
            <a:avLst/>
          </a:prstGeom>
          <a:noFill/>
        </p:spPr>
        <p:txBody>
          <a:bodyPr wrap="square" rtlCol="0">
            <a:spAutoFit/>
          </a:bodyPr>
          <a:lstStyle/>
          <a:p>
            <a:pPr marL="571500" lvl="1" indent="0">
              <a:lnSpc>
                <a:spcPct val="100000"/>
              </a:lnSpc>
              <a:buClrTx/>
              <a:buSzPct val="100000"/>
              <a:buNone/>
            </a:pPr>
            <a:r>
              <a:rPr lang="en-US" sz="2800" dirty="0">
                <a:solidFill>
                  <a:schemeClr val="bg1"/>
                </a:solidFill>
                <a:latin typeface="Arial" panose="020B0604020202020204" pitchFamily="34" charset="0"/>
                <a:cs typeface="Arial" panose="020B0604020202020204" pitchFamily="34" charset="0"/>
              </a:rPr>
              <a:t>M422 Legal Situations Involving EMS</a:t>
            </a:r>
          </a:p>
        </p:txBody>
      </p:sp>
    </p:spTree>
    <p:extLst>
      <p:ext uri="{BB962C8B-B14F-4D97-AF65-F5344CB8AC3E}">
        <p14:creationId xmlns:p14="http://schemas.microsoft.com/office/powerpoint/2010/main" val="247145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255638" y="398695"/>
            <a:ext cx="8170606" cy="840169"/>
          </a:xfrm>
        </p:spPr>
        <p:txBody>
          <a:bodyPr>
            <a:noAutofit/>
          </a:bodyPr>
          <a:lstStyle/>
          <a:p>
            <a:pPr algn="l"/>
            <a:r>
              <a:rPr lang="en-US" i="1" dirty="0"/>
              <a:t>SB215 Refusal of Treatment and/or Transport</a:t>
            </a:r>
          </a:p>
        </p:txBody>
      </p:sp>
      <p:pic>
        <p:nvPicPr>
          <p:cNvPr id="1026" name="Picture 2" descr="Know When and How Your Patient Can Legally Refuse Care - JEMS: EMS,  Emergency Medical Services - Training, Paramedic, EMT News">
            <a:extLst>
              <a:ext uri="{FF2B5EF4-FFF2-40B4-BE49-F238E27FC236}">
                <a16:creationId xmlns:a16="http://schemas.microsoft.com/office/drawing/2014/main" id="{D2E8CC65-4131-1C02-5A81-D5A02876D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199503" y="1472771"/>
            <a:ext cx="4547286"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82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255638" y="398695"/>
            <a:ext cx="8170606" cy="840169"/>
          </a:xfrm>
        </p:spPr>
        <p:txBody>
          <a:bodyPr>
            <a:noAutofit/>
          </a:bodyPr>
          <a:lstStyle/>
          <a:p>
            <a:pPr algn="l"/>
            <a:r>
              <a:rPr lang="en-US" i="1" dirty="0"/>
              <a:t>SB215 Refusal of Treatment and/or Transport</a:t>
            </a:r>
          </a:p>
        </p:txBody>
      </p:sp>
      <p:pic>
        <p:nvPicPr>
          <p:cNvPr id="6" name="Picture 5">
            <a:extLst>
              <a:ext uri="{FF2B5EF4-FFF2-40B4-BE49-F238E27FC236}">
                <a16:creationId xmlns:a16="http://schemas.microsoft.com/office/drawing/2014/main" id="{6A6E2DF1-1ADB-0A04-AC01-105221038F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606" y="1651819"/>
            <a:ext cx="8098113" cy="3048000"/>
          </a:xfrm>
          <a:prstGeom prst="rect">
            <a:avLst/>
          </a:prstGeom>
        </p:spPr>
      </p:pic>
    </p:spTree>
    <p:extLst>
      <p:ext uri="{BB962C8B-B14F-4D97-AF65-F5344CB8AC3E}">
        <p14:creationId xmlns:p14="http://schemas.microsoft.com/office/powerpoint/2010/main" val="361283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F082EC-4D28-251F-0E8A-4B49F2B7890B}"/>
              </a:ext>
            </a:extLst>
          </p:cNvPr>
          <p:cNvSpPr>
            <a:spLocks noGrp="1"/>
          </p:cNvSpPr>
          <p:nvPr>
            <p:ph type="title"/>
          </p:nvPr>
        </p:nvSpPr>
        <p:spPr>
          <a:xfrm>
            <a:off x="255638" y="398695"/>
            <a:ext cx="8170606" cy="840169"/>
          </a:xfrm>
        </p:spPr>
        <p:txBody>
          <a:bodyPr>
            <a:noAutofit/>
          </a:bodyPr>
          <a:lstStyle/>
          <a:p>
            <a:pPr algn="l"/>
            <a:r>
              <a:rPr lang="en-US" i="1" dirty="0"/>
              <a:t>SB215 Refusal of Treatment and/or Transport</a:t>
            </a:r>
          </a:p>
        </p:txBody>
      </p:sp>
      <p:pic>
        <p:nvPicPr>
          <p:cNvPr id="6" name="Picture 5">
            <a:extLst>
              <a:ext uri="{FF2B5EF4-FFF2-40B4-BE49-F238E27FC236}">
                <a16:creationId xmlns:a16="http://schemas.microsoft.com/office/drawing/2014/main" id="{6A6E2DF1-1ADB-0A04-AC01-105221038F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64"/>
          <a:stretch/>
        </p:blipFill>
        <p:spPr>
          <a:xfrm>
            <a:off x="768651" y="2045108"/>
            <a:ext cx="7657593" cy="3588776"/>
          </a:xfrm>
          <a:prstGeom prst="rect">
            <a:avLst/>
          </a:prstGeom>
        </p:spPr>
      </p:pic>
    </p:spTree>
    <p:extLst>
      <p:ext uri="{BB962C8B-B14F-4D97-AF65-F5344CB8AC3E}">
        <p14:creationId xmlns:p14="http://schemas.microsoft.com/office/powerpoint/2010/main" val="2300056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2.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Custom 5">
      <a:majorFont>
        <a:latin typeface="Franklin Gothic Demi"/>
        <a:ea typeface=""/>
        <a:cs typeface=""/>
      </a:majorFont>
      <a:minorFont>
        <a:latin typeface="Franklin Gothic Medium"/>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w="57150">
          <a:noFill/>
        </a:ln>
        <a:effectLst>
          <a:outerShdw blurRad="63500" sx="102000" sy="102000" algn="ctr" rotWithShape="0">
            <a:prstClr val="black">
              <a:alpha val="4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527777_Safety procedures_RVA_v4" id="{94FF351A-4B06-4881-8D26-DC6D64B3CFD2}" vid="{E8C023A2-25EA-47E0-92DC-6E1BD008E9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5660</TotalTime>
  <Words>918</Words>
  <Application>Microsoft Office PowerPoint</Application>
  <PresentationFormat>On-screen Show (4:3)</PresentationFormat>
  <Paragraphs>204</Paragraphs>
  <Slides>46</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46</vt:i4>
      </vt:variant>
    </vt:vector>
  </HeadingPairs>
  <TitlesOfParts>
    <vt:vector size="56" baseType="lpstr">
      <vt:lpstr>Arial</vt:lpstr>
      <vt:lpstr>Arial Black</vt:lpstr>
      <vt:lpstr>Calibri</vt:lpstr>
      <vt:lpstr>Corbel</vt:lpstr>
      <vt:lpstr>Franklin Gothic Demi</vt:lpstr>
      <vt:lpstr>Franklin Gothic Medium</vt:lpstr>
      <vt:lpstr>Times New Roman</vt:lpstr>
      <vt:lpstr>Wingdings</vt:lpstr>
      <vt:lpstr>Headlines</vt:lpstr>
      <vt:lpstr>1_Headlines</vt:lpstr>
      <vt:lpstr>PowerPoint Presentation</vt:lpstr>
      <vt:lpstr>Introduction</vt:lpstr>
      <vt:lpstr>PowerPoint Presentation</vt:lpstr>
      <vt:lpstr>Protocol Committee</vt:lpstr>
      <vt:lpstr>Website Location</vt:lpstr>
      <vt:lpstr>New Protocols</vt:lpstr>
      <vt:lpstr>SB215 Refusal of Treatment and/or Transport</vt:lpstr>
      <vt:lpstr>SB215 Refusal of Treatment and/or Transport</vt:lpstr>
      <vt:lpstr>SB215 Refusal of Treatment and/or Transport</vt:lpstr>
      <vt:lpstr>SB215 Refusal of Treatment and/or Transport</vt:lpstr>
      <vt:lpstr>M422 Legal Situations Involving EMS</vt:lpstr>
      <vt:lpstr>M422 Legal Situations Involving EMS</vt:lpstr>
      <vt:lpstr>M422 Legal Situations Involving EMS</vt:lpstr>
      <vt:lpstr>M422 Legal Situations Involving EMS</vt:lpstr>
      <vt:lpstr>M422 Legal Situations Involving EMS</vt:lpstr>
      <vt:lpstr>PowerPoint Presentation</vt:lpstr>
      <vt:lpstr>Reviewed</vt:lpstr>
      <vt:lpstr>A106 Do Not Resuscitate Orders in the Field</vt:lpstr>
      <vt:lpstr>SB200 Clinical Practice Standards for EMS</vt:lpstr>
      <vt:lpstr>SB205 Hypotension/Shock</vt:lpstr>
      <vt:lpstr>SB212 Guideline for Assessment/Transport of Pediatric Trauma &lt;16 yrs</vt:lpstr>
      <vt:lpstr>C304 Wide Complex Tachycardia with Pulse (Stable)</vt:lpstr>
      <vt:lpstr>M404 Congestive Heart Failure</vt:lpstr>
      <vt:lpstr>M404 Congestive Heart Failure</vt:lpstr>
      <vt:lpstr>M406 Hyper/Hypoglycemia &amp; P608  Pediatric Hypoglycemia and Hyperglycemia</vt:lpstr>
      <vt:lpstr>M406 Hyper/Hypoglycemia &amp; P608  Pediatric Hypoglycemia and Hyperglycemia</vt:lpstr>
      <vt:lpstr>M408 Restraint Protocol</vt:lpstr>
      <vt:lpstr>M408 Restraint Protocol</vt:lpstr>
      <vt:lpstr>M408 Restraint Protocol</vt:lpstr>
      <vt:lpstr>M408 Restraint Protocol</vt:lpstr>
      <vt:lpstr>M408 Restraint Protocol</vt:lpstr>
      <vt:lpstr>M409 Allergic Reaction - Anaphylaxis</vt:lpstr>
      <vt:lpstr>M418 Hyperkalemia</vt:lpstr>
      <vt:lpstr>M419 Sepsis</vt:lpstr>
      <vt:lpstr>M419 Sepsis</vt:lpstr>
      <vt:lpstr>M421 Fever</vt:lpstr>
      <vt:lpstr>S502 Major Burns</vt:lpstr>
      <vt:lpstr>S505 Prehospital Pain Management</vt:lpstr>
      <vt:lpstr>Pediatric Section</vt:lpstr>
      <vt:lpstr>Pediatric Section</vt:lpstr>
      <vt:lpstr>Procedures (T section)</vt:lpstr>
      <vt:lpstr>T709 Positive Airway Pressure Procedure Protocol</vt:lpstr>
      <vt:lpstr>Appendices</vt:lpstr>
      <vt:lpstr>Adult &amp; Pediatric Quick References</vt:lpstr>
      <vt:lpstr>A111 Hospital Status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Gallo</dc:creator>
  <cp:lastModifiedBy>Paul Gallo</cp:lastModifiedBy>
  <cp:revision>213</cp:revision>
  <dcterms:created xsi:type="dcterms:W3CDTF">2014-09-12T02:11:56Z</dcterms:created>
  <dcterms:modified xsi:type="dcterms:W3CDTF">2022-12-12T19:09:06Z</dcterms:modified>
</cp:coreProperties>
</file>